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68" r:id="rId3"/>
    <p:sldId id="284" r:id="rId4"/>
    <p:sldId id="269" r:id="rId5"/>
    <p:sldId id="283"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6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1D6"/>
    <a:srgbClr val="D5DAE2"/>
    <a:srgbClr val="C76100"/>
    <a:srgbClr val="6D5B47"/>
    <a:srgbClr val="A9A192"/>
    <a:srgbClr val="B67D47"/>
    <a:srgbClr val="BB8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113" d="100"/>
          <a:sy n="113" d="100"/>
        </p:scale>
        <p:origin x="912" y="102"/>
      </p:cViewPr>
      <p:guideLst/>
    </p:cSldViewPr>
  </p:slideViewPr>
  <p:notesTextViewPr>
    <p:cViewPr>
      <p:scale>
        <a:sx n="1" d="1"/>
        <a:sy n="1" d="1"/>
      </p:scale>
      <p:origin x="0" y="0"/>
    </p:cViewPr>
  </p:notesText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7682841-2DBA-4CD5-BC09-58A2456C5E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E33C7E43-6ADD-44CF-978A-5C1A62E9AC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A0F67-E526-4363-B6FB-D390EB1B1386}" type="datetimeFigureOut">
              <a:rPr lang="ru-RU" smtClean="0"/>
              <a:t>13.10.2021</a:t>
            </a:fld>
            <a:endParaRPr lang="ru-RU"/>
          </a:p>
        </p:txBody>
      </p:sp>
      <p:sp>
        <p:nvSpPr>
          <p:cNvPr id="4" name="Нижний колонтитул 3">
            <a:extLst>
              <a:ext uri="{FF2B5EF4-FFF2-40B4-BE49-F238E27FC236}">
                <a16:creationId xmlns:a16="http://schemas.microsoft.com/office/drawing/2014/main" id="{5FB7EFB1-2A81-4F4D-B42B-2871F0B239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31CFE36C-2A00-4BE3-8365-CD4AB75F7C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7E8A6-3FA7-4ED3-9B10-A3DD942209B2}" type="slidenum">
              <a:rPr lang="ru-RU" smtClean="0"/>
              <a:t>‹#›</a:t>
            </a:fld>
            <a:endParaRPr lang="ru-RU"/>
          </a:p>
        </p:txBody>
      </p:sp>
    </p:spTree>
    <p:extLst>
      <p:ext uri="{BB962C8B-B14F-4D97-AF65-F5344CB8AC3E}">
        <p14:creationId xmlns:p14="http://schemas.microsoft.com/office/powerpoint/2010/main" val="24910000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0031E27-6426-47A4-8AE9-F714D46D55D4}"/>
              </a:ext>
              <a:ext uri="{C183D7F6-B498-43B3-948B-1728B52AA6E4}">
                <adec:decorative xmlns=""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56"/>
          <a:stretch/>
        </p:blipFill>
        <p:spPr>
          <a:xfrm>
            <a:off x="0" y="136525"/>
            <a:ext cx="13112335" cy="7075733"/>
          </a:xfrm>
          <a:prstGeom prst="rect">
            <a:avLst/>
          </a:prstGeom>
          <a:solidFill>
            <a:schemeClr val="accent1"/>
          </a:solidFill>
          <a:ln>
            <a:noFill/>
          </a:ln>
        </p:spPr>
      </p:pic>
      <p:sp>
        <p:nvSpPr>
          <p:cNvPr id="4" name="Дата 3">
            <a:extLst>
              <a:ext uri="{FF2B5EF4-FFF2-40B4-BE49-F238E27FC236}">
                <a16:creationId xmlns:a16="http://schemas.microsoft.com/office/drawing/2014/main" id="{5D6E145D-C49E-4C3C-912A-3BB3E9E5F764}"/>
              </a:ext>
              <a:ext uri="{C183D7F6-B498-43B3-948B-1728B52AA6E4}">
                <adec:decorative xmlns="" xmlns:adec="http://schemas.microsoft.com/office/drawing/2017/decorative" val="0"/>
              </a:ext>
            </a:extLst>
          </p:cNvPr>
          <p:cNvSpPr>
            <a:spLocks noGrp="1"/>
          </p:cNvSpPr>
          <p:nvPr>
            <p:ph type="dt" sz="half" idx="10"/>
          </p:nvPr>
        </p:nvSpPr>
        <p:spPr/>
        <p:txBody>
          <a:bodyPr/>
          <a:lstStyle>
            <a:lvl1pPr>
              <a:defRPr>
                <a:solidFill>
                  <a:schemeClr val="accent1"/>
                </a:solidFill>
              </a:defRPr>
            </a:lvl1pPr>
          </a:lstStyle>
          <a:p>
            <a:fld id="{18187482-321B-4091-AF48-1FA5705C2782}" type="datetimeFigureOut">
              <a:rPr lang="ru-RU" smtClean="0"/>
              <a:pPr/>
              <a:t>13.10.2021</a:t>
            </a:fld>
            <a:endParaRPr lang="ru-RU"/>
          </a:p>
        </p:txBody>
      </p:sp>
      <p:sp>
        <p:nvSpPr>
          <p:cNvPr id="5" name="Нижний колонтитул 4">
            <a:extLst>
              <a:ext uri="{FF2B5EF4-FFF2-40B4-BE49-F238E27FC236}">
                <a16:creationId xmlns:a16="http://schemas.microsoft.com/office/drawing/2014/main" id="{AE640FC7-84E7-4FF7-A3D4-D389DBE02ABC}"/>
              </a:ext>
              <a:ext uri="{C183D7F6-B498-43B3-948B-1728B52AA6E4}">
                <adec:decorative xmlns="" xmlns:adec="http://schemas.microsoft.com/office/drawing/2017/decorative" val="0"/>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Номер слайда 5">
            <a:extLst>
              <a:ext uri="{FF2B5EF4-FFF2-40B4-BE49-F238E27FC236}">
                <a16:creationId xmlns:a16="http://schemas.microsoft.com/office/drawing/2014/main" id="{28F142D5-2441-4DF5-9519-F16DF42443BE}"/>
              </a:ext>
              <a:ext uri="{C183D7F6-B498-43B3-948B-1728B52AA6E4}">
                <adec:decorative xmlns="" xmlns:adec="http://schemas.microsoft.com/office/drawing/2017/decorative" val="0"/>
              </a:ext>
            </a:extLst>
          </p:cNvPr>
          <p:cNvSpPr>
            <a:spLocks noGrp="1"/>
          </p:cNvSpPr>
          <p:nvPr>
            <p:ph type="sldNum" sz="quarter" idx="12"/>
          </p:nvPr>
        </p:nvSpPr>
        <p:spPr/>
        <p:txBody>
          <a:bodyPr/>
          <a:lstStyle>
            <a:lvl1pPr>
              <a:defRPr>
                <a:solidFill>
                  <a:schemeClr val="accent1"/>
                </a:solidFill>
              </a:defRPr>
            </a:lvl1pPr>
          </a:lstStyle>
          <a:p>
            <a:fld id="{FCF1633D-A3A4-41EC-81EB-EC4253811ADA}" type="slidenum">
              <a:rPr lang="ru-RU" smtClean="0"/>
              <a:pPr/>
              <a:t>‹#›</a:t>
            </a:fld>
            <a:endParaRPr lang="ru-RU"/>
          </a:p>
        </p:txBody>
      </p:sp>
      <p:sp>
        <p:nvSpPr>
          <p:cNvPr id="3" name="Подзаголовок 2">
            <a:extLst>
              <a:ext uri="{FF2B5EF4-FFF2-40B4-BE49-F238E27FC236}">
                <a16:creationId xmlns:a16="http://schemas.microsoft.com/office/drawing/2014/main" id="{66063ECF-DBB9-46AB-A0A5-55BF6FFC02A3}"/>
              </a:ext>
              <a:ext uri="{C183D7F6-B498-43B3-948B-1728B52AA6E4}">
                <adec:decorative xmlns="" xmlns:adec="http://schemas.microsoft.com/office/drawing/2017/decorative" val="0"/>
              </a:ext>
            </a:extLst>
          </p:cNvPr>
          <p:cNvSpPr>
            <a:spLocks noGrp="1"/>
          </p:cNvSpPr>
          <p:nvPr>
            <p:ph type="subTitle" idx="1"/>
          </p:nvPr>
        </p:nvSpPr>
        <p:spPr>
          <a:xfrm>
            <a:off x="3012348" y="1844492"/>
            <a:ext cx="6421947" cy="77002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2" name="Заголовок 1">
            <a:extLst>
              <a:ext uri="{FF2B5EF4-FFF2-40B4-BE49-F238E27FC236}">
                <a16:creationId xmlns:a16="http://schemas.microsoft.com/office/drawing/2014/main" id="{4E1AB59E-8A64-4966-AB51-2A06AFAEA29F}"/>
              </a:ext>
              <a:ext uri="{C183D7F6-B498-43B3-948B-1728B52AA6E4}">
                <adec:decorative xmlns="" xmlns:adec="http://schemas.microsoft.com/office/drawing/2017/decorative" val="0"/>
              </a:ext>
            </a:extLst>
          </p:cNvPr>
          <p:cNvSpPr>
            <a:spLocks noGrp="1"/>
          </p:cNvSpPr>
          <p:nvPr>
            <p:ph type="ctrTitle"/>
          </p:nvPr>
        </p:nvSpPr>
        <p:spPr>
          <a:xfrm>
            <a:off x="-92597" y="-115746"/>
            <a:ext cx="9884779" cy="1717040"/>
          </a:xfrm>
        </p:spPr>
        <p:txBody>
          <a:bodyPr anchor="b"/>
          <a:lstStyle>
            <a:lvl1pPr algn="ctr">
              <a:defRPr sz="6000" b="1">
                <a:solidFill>
                  <a:schemeClr val="accent1"/>
                </a:solidFill>
              </a:defRPr>
            </a:lvl1pPr>
          </a:lstStyle>
          <a:p>
            <a:r>
              <a:rPr lang="ru-RU" dirty="0"/>
              <a:t>Образец заголовка</a:t>
            </a:r>
          </a:p>
        </p:txBody>
      </p:sp>
    </p:spTree>
    <p:extLst>
      <p:ext uri="{BB962C8B-B14F-4D97-AF65-F5344CB8AC3E}">
        <p14:creationId xmlns:p14="http://schemas.microsoft.com/office/powerpoint/2010/main" val="38046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FB9ABC-23C5-4DC5-9C46-D06D7833FF3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76C501B-FF3F-488E-85AE-8AE8CB18F2A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03997DF-F562-4798-B7C7-79F0E6FD865D}"/>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5" name="Нижний колонтитул 4">
            <a:extLst>
              <a:ext uri="{FF2B5EF4-FFF2-40B4-BE49-F238E27FC236}">
                <a16:creationId xmlns:a16="http://schemas.microsoft.com/office/drawing/2014/main" id="{67769044-84EC-4A28-8A95-81C55F38C0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25FBBD5-9151-460C-9A1B-19345AE5997A}"/>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9255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95FD227-B215-4F36-81AB-F7985216FF6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D138D31-461F-4886-A5D5-71C186100B8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05017FA-5558-4FDF-A6DB-49B5491FF519}"/>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5" name="Нижний колонтитул 4">
            <a:extLst>
              <a:ext uri="{FF2B5EF4-FFF2-40B4-BE49-F238E27FC236}">
                <a16:creationId xmlns:a16="http://schemas.microsoft.com/office/drawing/2014/main" id="{3C4E06B0-652F-4D1A-8B8E-3E31AFCC65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1BE7DA-FEF2-4D4A-AD7D-83AA0124373B}"/>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17187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rgbClr val="BCD1D6"/>
        </a:solidFill>
        <a:effectLst/>
      </p:bgPr>
    </p:bg>
    <p:spTree>
      <p:nvGrpSpPr>
        <p:cNvPr id="1" name=""/>
        <p:cNvGrpSpPr/>
        <p:nvPr/>
      </p:nvGrpSpPr>
      <p:grpSpPr>
        <a:xfrm>
          <a:off x="0" y="0"/>
          <a:ext cx="0" cy="0"/>
          <a:chOff x="0" y="0"/>
          <a:chExt cx="0" cy="0"/>
        </a:xfrm>
      </p:grpSpPr>
      <p:pic>
        <p:nvPicPr>
          <p:cNvPr id="8" name="Рисунок 7" descr="Изображение выглядит как стол&#10;&#10;Автоматически созданное описание">
            <a:extLst>
              <a:ext uri="{FF2B5EF4-FFF2-40B4-BE49-F238E27FC236}">
                <a16:creationId xmlns:a16="http://schemas.microsoft.com/office/drawing/2014/main" id="{7C633517-5312-41D6-8D60-C1D9FDC54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 y="0"/>
            <a:ext cx="12001500" cy="6858000"/>
          </a:xfrm>
          <a:prstGeom prst="rect">
            <a:avLst/>
          </a:prstGeom>
        </p:spPr>
      </p:pic>
      <p:sp>
        <p:nvSpPr>
          <p:cNvPr id="3" name="Объект 2">
            <a:extLst>
              <a:ext uri="{FF2B5EF4-FFF2-40B4-BE49-F238E27FC236}">
                <a16:creationId xmlns:a16="http://schemas.microsoft.com/office/drawing/2014/main" id="{1C186169-EFD6-4891-A340-79A0C17E41A4}"/>
              </a:ext>
            </a:extLst>
          </p:cNvPr>
          <p:cNvSpPr>
            <a:spLocks noGrp="1"/>
          </p:cNvSpPr>
          <p:nvPr>
            <p:ph idx="1"/>
          </p:nvPr>
        </p:nvSpPr>
        <p:spPr>
          <a:xfrm>
            <a:off x="462988" y="1825625"/>
            <a:ext cx="9410217"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2ED48C28-A5B5-4B21-BC37-DCD692C56F43}"/>
              </a:ext>
            </a:extLst>
          </p:cNvPr>
          <p:cNvSpPr>
            <a:spLocks noGrp="1"/>
          </p:cNvSpPr>
          <p:nvPr>
            <p:ph type="dt" sz="half" idx="10"/>
          </p:nvPr>
        </p:nvSpPr>
        <p:spPr/>
        <p:txBody>
          <a:bodyPr/>
          <a:lstStyle>
            <a:lvl1pPr>
              <a:defRPr>
                <a:solidFill>
                  <a:schemeClr val="accent1"/>
                </a:solidFill>
              </a:defRPr>
            </a:lvl1pPr>
          </a:lstStyle>
          <a:p>
            <a:fld id="{18187482-321B-4091-AF48-1FA5705C2782}" type="datetimeFigureOut">
              <a:rPr lang="ru-RU" smtClean="0"/>
              <a:pPr/>
              <a:t>13.10.2021</a:t>
            </a:fld>
            <a:endParaRPr lang="ru-RU"/>
          </a:p>
        </p:txBody>
      </p:sp>
      <p:sp>
        <p:nvSpPr>
          <p:cNvPr id="6" name="Номер слайда 5">
            <a:extLst>
              <a:ext uri="{FF2B5EF4-FFF2-40B4-BE49-F238E27FC236}">
                <a16:creationId xmlns:a16="http://schemas.microsoft.com/office/drawing/2014/main" id="{6A774FC0-4042-42D1-BE12-B4A22135C968}"/>
              </a:ext>
            </a:extLst>
          </p:cNvPr>
          <p:cNvSpPr>
            <a:spLocks noGrp="1"/>
          </p:cNvSpPr>
          <p:nvPr>
            <p:ph type="sldNum" sz="quarter" idx="12"/>
          </p:nvPr>
        </p:nvSpPr>
        <p:spPr/>
        <p:txBody>
          <a:bodyPr/>
          <a:lstStyle>
            <a:lvl1pPr>
              <a:defRPr>
                <a:solidFill>
                  <a:schemeClr val="accent1"/>
                </a:solidFill>
              </a:defRPr>
            </a:lvl1pPr>
          </a:lstStyle>
          <a:p>
            <a:fld id="{FCF1633D-A3A4-41EC-81EB-EC4253811ADA}" type="slidenum">
              <a:rPr lang="ru-RU" smtClean="0"/>
              <a:pPr/>
              <a:t>‹#›</a:t>
            </a:fld>
            <a:endParaRPr lang="ru-RU"/>
          </a:p>
        </p:txBody>
      </p:sp>
      <p:sp>
        <p:nvSpPr>
          <p:cNvPr id="2" name="Заголовок 1">
            <a:extLst>
              <a:ext uri="{FF2B5EF4-FFF2-40B4-BE49-F238E27FC236}">
                <a16:creationId xmlns:a16="http://schemas.microsoft.com/office/drawing/2014/main" id="{AF64ACE1-2465-4316-9B0A-D80C55FA8120}"/>
              </a:ext>
            </a:extLst>
          </p:cNvPr>
          <p:cNvSpPr>
            <a:spLocks noGrp="1"/>
          </p:cNvSpPr>
          <p:nvPr>
            <p:ph type="title"/>
          </p:nvPr>
        </p:nvSpPr>
        <p:spPr>
          <a:xfrm>
            <a:off x="462988" y="365125"/>
            <a:ext cx="8854632" cy="1325563"/>
          </a:xfrm>
        </p:spPr>
        <p:txBody>
          <a:bodyPr/>
          <a:lstStyle>
            <a:lvl1pPr>
              <a:defRPr b="1">
                <a:solidFill>
                  <a:schemeClr val="accent1"/>
                </a:solidFill>
              </a:defRPr>
            </a:lvl1pPr>
          </a:lstStyle>
          <a:p>
            <a:r>
              <a:rPr lang="ru-RU" dirty="0"/>
              <a:t>Образец заголовка</a:t>
            </a:r>
          </a:p>
        </p:txBody>
      </p:sp>
      <p:sp>
        <p:nvSpPr>
          <p:cNvPr id="5" name="Нижний колонтитул 4">
            <a:extLst>
              <a:ext uri="{FF2B5EF4-FFF2-40B4-BE49-F238E27FC236}">
                <a16:creationId xmlns:a16="http://schemas.microsoft.com/office/drawing/2014/main" id="{EC165084-25E8-4DD7-B98C-260CEFB23F3B}"/>
              </a:ext>
            </a:extLst>
          </p:cNvPr>
          <p:cNvSpPr>
            <a:spLocks noGrp="1"/>
          </p:cNvSpPr>
          <p:nvPr>
            <p:ph type="ftr" sz="quarter" idx="11"/>
          </p:nvPr>
        </p:nvSpPr>
        <p:spPr/>
        <p:txBody>
          <a:bodyPr/>
          <a:lstStyle>
            <a:lvl1pPr>
              <a:defRPr>
                <a:solidFill>
                  <a:schemeClr val="accent1"/>
                </a:solidFill>
              </a:defRPr>
            </a:lvl1pPr>
          </a:lstStyle>
          <a:p>
            <a:endParaRPr lang="ru-RU"/>
          </a:p>
        </p:txBody>
      </p:sp>
    </p:spTree>
    <p:extLst>
      <p:ext uri="{BB962C8B-B14F-4D97-AF65-F5344CB8AC3E}">
        <p14:creationId xmlns:p14="http://schemas.microsoft.com/office/powerpoint/2010/main" val="263252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E416A-62D4-4025-9EE6-A0A7FE3DAD0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3776A41-E2CE-45E4-9C81-D836ED667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20465FB-1293-4706-900E-F1EDA25E5DC2}"/>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5" name="Нижний колонтитул 4">
            <a:extLst>
              <a:ext uri="{FF2B5EF4-FFF2-40B4-BE49-F238E27FC236}">
                <a16:creationId xmlns:a16="http://schemas.microsoft.com/office/drawing/2014/main" id="{A41DB2DD-E67E-4EAB-948F-26EE5DDB05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82AEEC5-F46A-4214-A9EF-D846442698A0}"/>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363108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D7B924-4E57-4A13-BA12-E5464E5F34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9C216FD-C95A-4D15-90D6-BDE63D38FAB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7970405-5235-4C13-9834-6141D9181A2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3AC2F08-7521-42B2-899A-3D33650CD640}"/>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6" name="Нижний колонтитул 5">
            <a:extLst>
              <a:ext uri="{FF2B5EF4-FFF2-40B4-BE49-F238E27FC236}">
                <a16:creationId xmlns:a16="http://schemas.microsoft.com/office/drawing/2014/main" id="{613718C7-E594-4621-9725-79B9F545808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BB0DD03-C5CC-409E-A3CA-641721ABCB81}"/>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310994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2C89B8-907D-408D-B908-B49FBE08805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7982E82-4325-4EAD-B571-ACFB07853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25ACBF0-B777-4E68-AF12-C37B0D700AC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080F27D-7DFE-4C35-AB8D-423369138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113D5F1-FD9A-4B9F-9FEF-670AEB34EDD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12EBD00-E804-42D3-A0AE-B6B39D163E73}"/>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8" name="Нижний колонтитул 7">
            <a:extLst>
              <a:ext uri="{FF2B5EF4-FFF2-40B4-BE49-F238E27FC236}">
                <a16:creationId xmlns:a16="http://schemas.microsoft.com/office/drawing/2014/main" id="{02513C4E-94AE-4D57-9F06-3586D55FF70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93185AC-FC30-4065-A64C-38CACC913E3A}"/>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33610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7E1687-05AE-4269-8F49-B9FB98290F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9DF81DB-F9CD-4E55-BF07-56B30E152699}"/>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4" name="Нижний колонтитул 3">
            <a:extLst>
              <a:ext uri="{FF2B5EF4-FFF2-40B4-BE49-F238E27FC236}">
                <a16:creationId xmlns:a16="http://schemas.microsoft.com/office/drawing/2014/main" id="{5596D66A-1D4D-4865-BF14-9C4A355DE0E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52997B8-E4F7-4FFE-AD0B-5325DB71D31C}"/>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142623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0C317D4-42FB-4B26-BB81-3800603A88E5}"/>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3" name="Нижний колонтитул 2">
            <a:extLst>
              <a:ext uri="{FF2B5EF4-FFF2-40B4-BE49-F238E27FC236}">
                <a16:creationId xmlns:a16="http://schemas.microsoft.com/office/drawing/2014/main" id="{2635930D-FD28-4DD9-A759-6BF0EB0A483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23C6EB2-89AC-4DCD-BB77-4D3635950CFC}"/>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124807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AAE14E-4149-48EB-9324-048DA5D1F3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08466C0-11C5-44F1-92B2-7AACD214A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317597C-C55F-42B8-968C-9A9F669E4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179847F-229B-4CEF-879E-0E07E16E2A19}"/>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6" name="Нижний колонтитул 5">
            <a:extLst>
              <a:ext uri="{FF2B5EF4-FFF2-40B4-BE49-F238E27FC236}">
                <a16:creationId xmlns:a16="http://schemas.microsoft.com/office/drawing/2014/main" id="{51F94929-3663-4C0C-932A-2034A0725D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231C0D9-E176-47FE-8050-A5D1EA6E48E0}"/>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14516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1D3FDC-323E-4C2C-A690-64F2EAB908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1A14831-C110-4079-B9B5-18FCA8CBF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2735E01-7792-4563-B4C8-3A73F1719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DA58838-2DD7-4918-B895-BF9A65053F00}"/>
              </a:ext>
            </a:extLst>
          </p:cNvPr>
          <p:cNvSpPr>
            <a:spLocks noGrp="1"/>
          </p:cNvSpPr>
          <p:nvPr>
            <p:ph type="dt" sz="half" idx="10"/>
          </p:nvPr>
        </p:nvSpPr>
        <p:spPr/>
        <p:txBody>
          <a:bodyPr/>
          <a:lstStyle/>
          <a:p>
            <a:fld id="{18187482-321B-4091-AF48-1FA5705C2782}" type="datetimeFigureOut">
              <a:rPr lang="ru-RU" smtClean="0"/>
              <a:t>13.10.2021</a:t>
            </a:fld>
            <a:endParaRPr lang="ru-RU"/>
          </a:p>
        </p:txBody>
      </p:sp>
      <p:sp>
        <p:nvSpPr>
          <p:cNvPr id="6" name="Нижний колонтитул 5">
            <a:extLst>
              <a:ext uri="{FF2B5EF4-FFF2-40B4-BE49-F238E27FC236}">
                <a16:creationId xmlns:a16="http://schemas.microsoft.com/office/drawing/2014/main" id="{1ADF5B9B-56B7-4863-AF17-B73948309F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A63C416-C561-4953-BA54-A84B0905E737}"/>
              </a:ext>
            </a:extLst>
          </p:cNvPr>
          <p:cNvSpPr>
            <a:spLocks noGrp="1"/>
          </p:cNvSpPr>
          <p:nvPr>
            <p:ph type="sldNum" sz="quarter" idx="12"/>
          </p:nvPr>
        </p:nvSpPr>
        <p:spPr/>
        <p:txBody>
          <a:bodyPr/>
          <a:lstStyle/>
          <a:p>
            <a:fld id="{FCF1633D-A3A4-41EC-81EB-EC4253811ADA}" type="slidenum">
              <a:rPr lang="ru-RU" smtClean="0"/>
              <a:t>‹#›</a:t>
            </a:fld>
            <a:endParaRPr lang="ru-RU"/>
          </a:p>
        </p:txBody>
      </p:sp>
    </p:spTree>
    <p:extLst>
      <p:ext uri="{BB962C8B-B14F-4D97-AF65-F5344CB8AC3E}">
        <p14:creationId xmlns:p14="http://schemas.microsoft.com/office/powerpoint/2010/main" val="104474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E6E76A-A78B-4FC6-813D-98C391C2D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5A3159E-E7DC-41B0-BD68-0E1723393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DC1779-9597-4858-9967-1BAB2D011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87482-321B-4091-AF48-1FA5705C2782}" type="datetimeFigureOut">
              <a:rPr lang="ru-RU" smtClean="0"/>
              <a:t>13.10.2021</a:t>
            </a:fld>
            <a:endParaRPr lang="ru-RU"/>
          </a:p>
        </p:txBody>
      </p:sp>
      <p:sp>
        <p:nvSpPr>
          <p:cNvPr id="5" name="Нижний колонтитул 4">
            <a:extLst>
              <a:ext uri="{FF2B5EF4-FFF2-40B4-BE49-F238E27FC236}">
                <a16:creationId xmlns:a16="http://schemas.microsoft.com/office/drawing/2014/main" id="{25207217-3E7F-417D-86BC-92AD72E66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FDEEC94-F336-4D12-BC00-4AFAAD331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1633D-A3A4-41EC-81EB-EC4253811ADA}" type="slidenum">
              <a:rPr lang="ru-RU" smtClean="0"/>
              <a:t>‹#›</a:t>
            </a:fld>
            <a:endParaRPr lang="ru-RU"/>
          </a:p>
        </p:txBody>
      </p:sp>
      <p:pic>
        <p:nvPicPr>
          <p:cNvPr id="7" name="Рисунок 6">
            <a:hlinkClick r:id="rId13"/>
            <a:extLst>
              <a:ext uri="{FF2B5EF4-FFF2-40B4-BE49-F238E27FC236}">
                <a16:creationId xmlns:a16="http://schemas.microsoft.com/office/drawing/2014/main" id="{20A0D2A4-53D5-41DC-BCC0-16892214C29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4144991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5.svg"/><Relationship Id="rId5" Type="http://schemas.openxmlformats.org/officeDocument/2006/relationships/image" Target="../media/image1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34849875-1BA2-4C67-92AA-79B5F0C63494}"/>
              </a:ext>
            </a:extLst>
          </p:cNvPr>
          <p:cNvSpPr>
            <a:spLocks noGrp="1"/>
          </p:cNvSpPr>
          <p:nvPr>
            <p:ph type="ctrTitle"/>
          </p:nvPr>
        </p:nvSpPr>
        <p:spPr>
          <a:xfrm>
            <a:off x="676298" y="795867"/>
            <a:ext cx="9884779" cy="1717040"/>
          </a:xfrm>
        </p:spPr>
        <p:txBody>
          <a:bodyPr>
            <a:normAutofit fontScale="90000"/>
          </a:bodyPr>
          <a:lstStyle/>
          <a:p>
            <a:r>
              <a:rPr lang="ru-RU" dirty="0" smtClean="0">
                <a:latin typeface="Times New Roman" panose="02020603050405020304" pitchFamily="18" charset="0"/>
                <a:cs typeface="Times New Roman" panose="02020603050405020304" pitchFamily="18" charset="0"/>
              </a:rPr>
              <a:t>О чём говорят наши эмоции</a:t>
            </a:r>
            <a:endParaRPr lang="ru-RU" dirty="0">
              <a:latin typeface="Times New Roman" panose="02020603050405020304" pitchFamily="18" charset="0"/>
              <a:cs typeface="Times New Roman" panose="02020603050405020304" pitchFamily="18" charset="0"/>
            </a:endParaRPr>
          </a:p>
        </p:txBody>
      </p:sp>
      <p:pic>
        <p:nvPicPr>
          <p:cNvPr id="15" name="Объект 5">
            <a:extLst>
              <a:ext uri="{FF2B5EF4-FFF2-40B4-BE49-F238E27FC236}">
                <a16:creationId xmlns:a16="http://schemas.microsoft.com/office/drawing/2014/main" id="{92C2C4F7-F272-40A5-9322-4A73C9ABAD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9286445" y="4444679"/>
            <a:ext cx="2549264" cy="2549264"/>
          </a:xfrm>
          <a:prstGeom prst="rect">
            <a:avLst/>
          </a:prstGeom>
        </p:spPr>
      </p:pic>
      <p:sp>
        <p:nvSpPr>
          <p:cNvPr id="4" name="Объект 1"/>
          <p:cNvSpPr txBox="1">
            <a:spLocks/>
          </p:cNvSpPr>
          <p:nvPr/>
        </p:nvSpPr>
        <p:spPr>
          <a:xfrm>
            <a:off x="4013201" y="5186892"/>
            <a:ext cx="5528732" cy="15187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latin typeface="Times New Roman" panose="02020603050405020304" pitchFamily="18" charset="0"/>
                <a:cs typeface="Times New Roman" panose="02020603050405020304" pitchFamily="18" charset="0"/>
              </a:rPr>
              <a:t>Инструктор по физической культуре Шевелева Н.А.</a:t>
            </a:r>
          </a:p>
          <a:p>
            <a:r>
              <a:rPr lang="ru-RU" dirty="0" smtClean="0">
                <a:latin typeface="Times New Roman" panose="02020603050405020304" pitchFamily="18" charset="0"/>
                <a:cs typeface="Times New Roman" panose="02020603050405020304" pitchFamily="18" charset="0"/>
              </a:rPr>
              <a:t>Кингисепп 2021</a:t>
            </a:r>
            <a:endParaRPr lang="ru-RU" dirty="0">
              <a:latin typeface="Times New Roman" panose="02020603050405020304" pitchFamily="18" charset="0"/>
              <a:cs typeface="Times New Roman" panose="02020603050405020304" pitchFamily="18" charset="0"/>
            </a:endParaRPr>
          </a:p>
        </p:txBody>
      </p:sp>
      <p:sp>
        <p:nvSpPr>
          <p:cNvPr id="5" name="Объект 1"/>
          <p:cNvSpPr txBox="1">
            <a:spLocks/>
          </p:cNvSpPr>
          <p:nvPr/>
        </p:nvSpPr>
        <p:spPr>
          <a:xfrm>
            <a:off x="1109135" y="379017"/>
            <a:ext cx="10134598" cy="15187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pPr>
            <a:r>
              <a:rPr lang="ru-RU" altLang="ru-RU" b="1" dirty="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№1 "Детский сад" </a:t>
            </a:r>
            <a:r>
              <a:rPr lang="ru-RU" altLang="ru-RU" b="1" dirty="0" err="1">
                <a:latin typeface="Times New Roman" panose="02020603050405020304" pitchFamily="18" charset="0"/>
                <a:cs typeface="Times New Roman" panose="02020603050405020304" pitchFamily="18" charset="0"/>
              </a:rPr>
              <a:t>г.Кингисепп</a:t>
            </a:r>
            <a:endParaRPr lang="ru-RU" altLang="ru-RU" dirty="0">
              <a:latin typeface="Times New Roman" panose="02020603050405020304" pitchFamily="18" charset="0"/>
              <a:ea typeface="Batang"/>
              <a:cs typeface="Times New Roman" panose="02020603050405020304" pitchFamily="18" charset="0"/>
            </a:endParaRPr>
          </a:p>
        </p:txBody>
      </p:sp>
    </p:spTree>
    <p:extLst>
      <p:ext uri="{BB962C8B-B14F-4D97-AF65-F5344CB8AC3E}">
        <p14:creationId xmlns:p14="http://schemas.microsoft.com/office/powerpoint/2010/main" val="367926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213" y="1092200"/>
            <a:ext cx="4234454" cy="5525029"/>
          </a:xfrm>
        </p:spPr>
      </p:pic>
      <p:sp>
        <p:nvSpPr>
          <p:cNvPr id="3" name="Заголовок 2"/>
          <p:cNvSpPr>
            <a:spLocks noGrp="1"/>
          </p:cNvSpPr>
          <p:nvPr>
            <p:ph type="title"/>
          </p:nvPr>
        </p:nvSpPr>
        <p:spPr>
          <a:xfrm>
            <a:off x="454521" y="348192"/>
            <a:ext cx="8854632" cy="132556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5 </a:t>
            </a:r>
            <a:r>
              <a:rPr lang="ru-RU" dirty="0" smtClean="0">
                <a:latin typeface="Times New Roman" panose="02020603050405020304" pitchFamily="18" charset="0"/>
                <a:cs typeface="Times New Roman" panose="02020603050405020304" pitchFamily="18" charset="0"/>
              </a:rPr>
              <a:t>шаг Найдите </a:t>
            </a:r>
            <a:r>
              <a:rPr lang="ru-RU" dirty="0">
                <a:latin typeface="Times New Roman" panose="02020603050405020304" pitchFamily="18" charset="0"/>
                <a:cs typeface="Times New Roman" panose="02020603050405020304" pitchFamily="18" charset="0"/>
              </a:rPr>
              <a:t>способ выразить эмоцию</a:t>
            </a:r>
            <a:r>
              <a:rPr lang="ru-RU" dirty="0"/>
              <a:t/>
            </a:r>
            <a:br>
              <a:rPr lang="ru-RU" dirty="0"/>
            </a:br>
            <a:endParaRPr lang="ru-RU" dirty="0"/>
          </a:p>
        </p:txBody>
      </p:sp>
    </p:spTree>
    <p:extLst>
      <p:ext uri="{BB962C8B-B14F-4D97-AF65-F5344CB8AC3E}">
        <p14:creationId xmlns:p14="http://schemas.microsoft.com/office/powerpoint/2010/main" val="338713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dirty="0">
                <a:latin typeface="Times New Roman" panose="02020603050405020304" pitchFamily="18" charset="0"/>
                <a:cs typeface="Times New Roman" panose="02020603050405020304" pitchFamily="18" charset="0"/>
              </a:rPr>
              <a:t>Работайте над тем, чтобы наращивать эмоциональное благополучие воспитателя. </a:t>
            </a:r>
            <a:endParaRPr lang="ru-RU" dirty="0" smtClean="0">
              <a:latin typeface="Times New Roman" panose="02020603050405020304" pitchFamily="18" charset="0"/>
              <a:cs typeface="Times New Roman" panose="02020603050405020304" pitchFamily="18" charset="0"/>
            </a:endParaRPr>
          </a:p>
          <a:p>
            <a:pPr marL="0" indent="0">
              <a:buNone/>
            </a:pPr>
            <a:r>
              <a:rPr lang="ru-RU" u="sng" dirty="0" smtClean="0">
                <a:latin typeface="Times New Roman" panose="02020603050405020304" pitchFamily="18" charset="0"/>
                <a:cs typeface="Times New Roman" panose="02020603050405020304" pitchFamily="18" charset="0"/>
              </a:rPr>
              <a:t>Эмоционально </a:t>
            </a:r>
            <a:r>
              <a:rPr lang="ru-RU" u="sng" dirty="0">
                <a:latin typeface="Times New Roman" panose="02020603050405020304" pitchFamily="18" charset="0"/>
                <a:cs typeface="Times New Roman" panose="02020603050405020304" pitchFamily="18" charset="0"/>
              </a:rPr>
              <a:t>благополучен</a:t>
            </a:r>
            <a:r>
              <a:rPr lang="ru-RU" dirty="0">
                <a:latin typeface="Times New Roman" panose="02020603050405020304" pitchFamily="18" charset="0"/>
                <a:cs typeface="Times New Roman" panose="02020603050405020304" pitchFamily="18" charset="0"/>
              </a:rPr>
              <a:t> тот человек, чьи переживания способствуют полноценному контакту с миром, окружающими людьми и самим собой. То есть его чувства помогают лучше понять себя, других, прояснить свои цели. Это относится и к негативным эмоциям – печали, скуке, гневу и раздражению. Хотя переживать их неприятно и тяжело, попытки «спрятаться» от таких чувств, подавить их в себе приводят к худшим последствиям. </a:t>
            </a:r>
          </a:p>
          <a:p>
            <a:pPr marL="0" indent="0">
              <a:buNone/>
            </a:pPr>
            <a:endParaRPr lang="ru-RU" dirty="0"/>
          </a:p>
        </p:txBody>
      </p:sp>
      <p:sp>
        <p:nvSpPr>
          <p:cNvPr id="3" name="Заголовок 2"/>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6 </a:t>
            </a:r>
            <a:r>
              <a:rPr lang="ru-RU" dirty="0" smtClean="0">
                <a:latin typeface="Times New Roman" panose="02020603050405020304" pitchFamily="18" charset="0"/>
                <a:cs typeface="Times New Roman" panose="02020603050405020304" pitchFamily="18" charset="0"/>
              </a:rPr>
              <a:t>шаг Наращивайте </a:t>
            </a:r>
            <a:r>
              <a:rPr lang="ru-RU" dirty="0">
                <a:latin typeface="Times New Roman" panose="02020603050405020304" pitchFamily="18" charset="0"/>
                <a:cs typeface="Times New Roman" panose="02020603050405020304" pitchFamily="18" charset="0"/>
              </a:rPr>
              <a:t>эмоциональное благополучие</a:t>
            </a:r>
            <a:r>
              <a:rPr lang="ru-RU" dirty="0"/>
              <a:t/>
            </a:r>
            <a:br>
              <a:rPr lang="ru-RU" dirty="0"/>
            </a:br>
            <a:endParaRPr lang="ru-RU" dirty="0"/>
          </a:p>
        </p:txBody>
      </p:sp>
    </p:spTree>
    <p:extLst>
      <p:ext uri="{BB962C8B-B14F-4D97-AF65-F5344CB8AC3E}">
        <p14:creationId xmlns:p14="http://schemas.microsoft.com/office/powerpoint/2010/main" val="158016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b="1"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 Если случилось горе, а человек не позволил себе его прожить, не «выплакался» и не «нагоревался» – печаль никуда не делась. Она может давать о себе знать чувством вины, страхом смерти, болезнями – часто астмой, заболеваниями почек, хроническим насморком.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Горе</a:t>
            </a:r>
            <a:r>
              <a:rPr lang="ru-RU" dirty="0">
                <a:latin typeface="Times New Roman" panose="02020603050405020304" pitchFamily="18" charset="0"/>
                <a:cs typeface="Times New Roman" panose="02020603050405020304" pitchFamily="18" charset="0"/>
              </a:rPr>
              <a:t>, которое не выражено, лишает сил. Другой пример: пытаться подавлять скуку – значит, отказывать себе в возможности искать и реализовывать собственные цели. Скука – естественная реакция человека, когда он не чувствует ценности того, чем приходится </a:t>
            </a:r>
            <a:r>
              <a:rPr lang="ru-RU" dirty="0" smtClean="0">
                <a:latin typeface="Times New Roman" panose="02020603050405020304" pitchFamily="18" charset="0"/>
                <a:cs typeface="Times New Roman" panose="02020603050405020304" pitchFamily="18" charset="0"/>
              </a:rPr>
              <a:t>заниматься.</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6438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084" y="1825625"/>
            <a:ext cx="6056045" cy="4351338"/>
          </a:xfrm>
        </p:spPr>
      </p:pic>
      <p:sp>
        <p:nvSpPr>
          <p:cNvPr id="3" name="Заголовок 2"/>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7 </a:t>
            </a:r>
            <a:r>
              <a:rPr lang="ru-RU" dirty="0" smtClean="0">
                <a:latin typeface="Times New Roman" panose="02020603050405020304" pitchFamily="18" charset="0"/>
                <a:cs typeface="Times New Roman" panose="02020603050405020304" pitchFamily="18" charset="0"/>
              </a:rPr>
              <a:t>шаг Обучите </a:t>
            </a:r>
            <a:r>
              <a:rPr lang="ru-RU" dirty="0">
                <a:latin typeface="Times New Roman" panose="02020603050405020304" pitchFamily="18" charset="0"/>
                <a:cs typeface="Times New Roman" panose="02020603050405020304" pitchFamily="18" charset="0"/>
              </a:rPr>
              <a:t>педагога приемам, чтобы работать над собой</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90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768" y="254000"/>
            <a:ext cx="9795832" cy="5499630"/>
          </a:xfrm>
        </p:spPr>
      </p:pic>
    </p:spTree>
    <p:extLst>
      <p:ext uri="{BB962C8B-B14F-4D97-AF65-F5344CB8AC3E}">
        <p14:creationId xmlns:p14="http://schemas.microsoft.com/office/powerpoint/2010/main" val="3963870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21" y="287866"/>
            <a:ext cx="9755746" cy="5949653"/>
          </a:xfrm>
        </p:spPr>
      </p:pic>
    </p:spTree>
    <p:extLst>
      <p:ext uri="{BB962C8B-B14F-4D97-AF65-F5344CB8AC3E}">
        <p14:creationId xmlns:p14="http://schemas.microsoft.com/office/powerpoint/2010/main" val="1345322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333" y="120740"/>
            <a:ext cx="8034867" cy="6327156"/>
          </a:xfrm>
        </p:spPr>
      </p:pic>
    </p:spTree>
    <p:extLst>
      <p:ext uri="{BB962C8B-B14F-4D97-AF65-F5344CB8AC3E}">
        <p14:creationId xmlns:p14="http://schemas.microsoft.com/office/powerpoint/2010/main" val="198091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41" y="287866"/>
            <a:ext cx="9447239" cy="5271030"/>
          </a:xfrm>
        </p:spPr>
      </p:pic>
    </p:spTree>
    <p:extLst>
      <p:ext uri="{BB962C8B-B14F-4D97-AF65-F5344CB8AC3E}">
        <p14:creationId xmlns:p14="http://schemas.microsoft.com/office/powerpoint/2010/main" val="334753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a:extLst>
              <a:ext uri="{FF2B5EF4-FFF2-40B4-BE49-F238E27FC236}">
                <a16:creationId xmlns:a16="http://schemas.microsoft.com/office/drawing/2014/main" id="{C27409B7-F90B-44CF-B4DE-1EA48FBB13C6}"/>
              </a:ext>
            </a:extLst>
          </p:cNvPr>
          <p:cNvSpPr txBox="1">
            <a:spLocks/>
          </p:cNvSpPr>
          <p:nvPr/>
        </p:nvSpPr>
        <p:spPr>
          <a:xfrm>
            <a:off x="749708" y="652931"/>
            <a:ext cx="5233058" cy="959767"/>
          </a:xfrm>
          <a:prstGeom prst="rect">
            <a:avLst/>
          </a:prstGeom>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600" b="1" dirty="0">
                <a:solidFill>
                  <a:schemeClr val="accent1"/>
                </a:solidFill>
                <a:latin typeface="Times New Roman" panose="02020603050405020304" pitchFamily="18" charset="0"/>
                <a:cs typeface="Times New Roman" panose="02020603050405020304" pitchFamily="18" charset="0"/>
              </a:rPr>
              <a:t>СПАСИБО</a:t>
            </a:r>
          </a:p>
        </p:txBody>
      </p:sp>
      <p:pic>
        <p:nvPicPr>
          <p:cNvPr id="5" name="Рисунок 4">
            <a:extLst>
              <a:ext uri="{FF2B5EF4-FFF2-40B4-BE49-F238E27FC236}">
                <a16:creationId xmlns:a16="http://schemas.microsoft.com/office/drawing/2014/main" id="{EE09AE71-71F5-4ADB-A799-98BE2A0B5B6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967766" y="5525106"/>
            <a:ext cx="630000" cy="630000"/>
          </a:xfrm>
          <a:prstGeom prst="rect">
            <a:avLst/>
          </a:prstGeom>
        </p:spPr>
      </p:pic>
      <p:pic>
        <p:nvPicPr>
          <p:cNvPr id="6" name="Рисунок 5">
            <a:extLst>
              <a:ext uri="{FF2B5EF4-FFF2-40B4-BE49-F238E27FC236}">
                <a16:creationId xmlns:a16="http://schemas.microsoft.com/office/drawing/2014/main" id="{4E1167A3-5387-463D-BD5C-81F20DBFAA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3867766" y="5521035"/>
            <a:ext cx="630000" cy="630000"/>
          </a:xfrm>
          <a:prstGeom prst="rect">
            <a:avLst/>
          </a:prstGeom>
        </p:spPr>
      </p:pic>
      <p:pic>
        <p:nvPicPr>
          <p:cNvPr id="7" name="Рисунок 6">
            <a:extLst>
              <a:ext uri="{FF2B5EF4-FFF2-40B4-BE49-F238E27FC236}">
                <a16:creationId xmlns:a16="http://schemas.microsoft.com/office/drawing/2014/main" id="{FCA78931-C025-4EA1-91DC-8224536996D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p:blipFill>
        <p:spPr>
          <a:xfrm>
            <a:off x="4767766" y="5521035"/>
            <a:ext cx="630000" cy="630000"/>
          </a:xfrm>
          <a:prstGeom prst="rect">
            <a:avLst/>
          </a:prstGeom>
        </p:spPr>
      </p:pic>
      <p:pic>
        <p:nvPicPr>
          <p:cNvPr id="8" name="Рисунок 7">
            <a:extLst>
              <a:ext uri="{FF2B5EF4-FFF2-40B4-BE49-F238E27FC236}">
                <a16:creationId xmlns:a16="http://schemas.microsoft.com/office/drawing/2014/main" id="{1E961FBC-4D3A-44BF-83AE-8448BD129B8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p:blipFill>
        <p:spPr>
          <a:xfrm>
            <a:off x="5667766" y="5521035"/>
            <a:ext cx="630000" cy="630000"/>
          </a:xfrm>
          <a:prstGeom prst="rect">
            <a:avLst/>
          </a:prstGeom>
        </p:spPr>
      </p:pic>
      <p:sp>
        <p:nvSpPr>
          <p:cNvPr id="9" name="Текст 11">
            <a:extLst>
              <a:ext uri="{FF2B5EF4-FFF2-40B4-BE49-F238E27FC236}">
                <a16:creationId xmlns:a16="http://schemas.microsoft.com/office/drawing/2014/main" id="{827B6095-7140-44BA-BFB7-053151F7A04B}"/>
              </a:ext>
            </a:extLst>
          </p:cNvPr>
          <p:cNvSpPr txBox="1">
            <a:spLocks/>
          </p:cNvSpPr>
          <p:nvPr/>
        </p:nvSpPr>
        <p:spPr>
          <a:xfrm>
            <a:off x="823064" y="3058085"/>
            <a:ext cx="6975002" cy="17057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ru-RU" sz="1600" dirty="0">
              <a:solidFill>
                <a:schemeClr val="accent1"/>
              </a:solidFill>
            </a:endParaRPr>
          </a:p>
        </p:txBody>
      </p:sp>
      <p:pic>
        <p:nvPicPr>
          <p:cNvPr id="10" name="Объект 5">
            <a:extLst>
              <a:ext uri="{FF2B5EF4-FFF2-40B4-BE49-F238E27FC236}">
                <a16:creationId xmlns:a16="http://schemas.microsoft.com/office/drawing/2014/main" id="{CFC0280E-BCD7-4656-AF20-8305498B50FB}"/>
              </a:ext>
            </a:extLst>
          </p:cNvPr>
          <p:cNvPicPr>
            <a:picLocks noGrp="1" noChangeAspect="1"/>
          </p:cNvPicPr>
          <p:nvPr>
            <p:ph idx="1"/>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p:blipFill>
        <p:spPr>
          <a:xfrm>
            <a:off x="1128415" y="2270760"/>
            <a:ext cx="3160600" cy="3160600"/>
          </a:xfrm>
        </p:spPr>
      </p:pic>
      <p:sp>
        <p:nvSpPr>
          <p:cNvPr id="11" name="Объект 3"/>
          <p:cNvSpPr txBox="1">
            <a:spLocks/>
          </p:cNvSpPr>
          <p:nvPr/>
        </p:nvSpPr>
        <p:spPr>
          <a:xfrm>
            <a:off x="4656667" y="1825625"/>
            <a:ext cx="466513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smtClean="0">
                <a:solidFill>
                  <a:srgbClr val="00B050"/>
                </a:solidFill>
                <a:latin typeface="Times New Roman" panose="02020603050405020304" pitchFamily="18" charset="0"/>
                <a:cs typeface="Times New Roman" panose="02020603050405020304" pitchFamily="18" charset="0"/>
              </a:rPr>
              <a:t>Любите и цените себя, свой труд, свою жизнь!</a:t>
            </a:r>
          </a:p>
          <a:p>
            <a:pPr marL="0" indent="0" algn="ctr">
              <a:buFont typeface="Arial" panose="020B0604020202020204" pitchFamily="34" charset="0"/>
              <a:buNone/>
            </a:pPr>
            <a:endParaRPr lang="ru-RU" dirty="0" smtClean="0">
              <a:solidFill>
                <a:srgbClr val="00B05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ru-RU" dirty="0" smtClean="0">
                <a:solidFill>
                  <a:srgbClr val="00B050"/>
                </a:solidFill>
                <a:latin typeface="Times New Roman" panose="02020603050405020304" pitchFamily="18" charset="0"/>
                <a:cs typeface="Times New Roman" panose="02020603050405020304" pitchFamily="18" charset="0"/>
              </a:rPr>
              <a:t> Верьте в себя, свои силы и возможности!</a:t>
            </a:r>
            <a:endParaRPr lang="ru-RU"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396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sz="5400" dirty="0" smtClean="0">
                <a:latin typeface="Times New Roman" panose="02020603050405020304" pitchFamily="18" charset="0"/>
                <a:cs typeface="Times New Roman" panose="02020603050405020304" pitchFamily="18" charset="0"/>
              </a:rPr>
              <a:t>или</a:t>
            </a:r>
            <a:r>
              <a:rPr lang="ru-RU" sz="5400" dirty="0">
                <a:latin typeface="Times New Roman" panose="02020603050405020304" pitchFamily="18" charset="0"/>
                <a:cs typeface="Times New Roman" panose="02020603050405020304" pitchFamily="18" charset="0"/>
              </a:rPr>
              <a:t> Помощь педагогам с эмоциональными </a:t>
            </a:r>
            <a:r>
              <a:rPr lang="ru-RU" sz="5400" dirty="0" smtClean="0">
                <a:latin typeface="Times New Roman" panose="02020603050405020304" pitchFamily="18" charset="0"/>
                <a:cs typeface="Times New Roman" panose="02020603050405020304" pitchFamily="18" charset="0"/>
              </a:rPr>
              <a:t>трудностями</a:t>
            </a:r>
          </a:p>
          <a:p>
            <a:pPr marL="0" indent="0" algn="ctr">
              <a:buNone/>
            </a:pPr>
            <a:r>
              <a:rPr lang="ru-RU" sz="5400" u="sng" dirty="0" smtClean="0">
                <a:latin typeface="Times New Roman" panose="02020603050405020304" pitchFamily="18" charset="0"/>
                <a:cs typeface="Times New Roman" panose="02020603050405020304" pitchFamily="18" charset="0"/>
              </a:rPr>
              <a:t>Поговорим в 3-ем лице?</a:t>
            </a:r>
            <a:endParaRPr lang="ru-RU" sz="5400" u="sng"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3" name="Заголовок 2"/>
          <p:cNvSpPr>
            <a:spLocks noGrp="1"/>
          </p:cNvSpPr>
          <p:nvPr>
            <p:ph type="title"/>
          </p:nvPr>
        </p:nvSpPr>
        <p:spPr/>
        <p:txBody>
          <a:bodyPr>
            <a:normAutofit/>
          </a:bodyPr>
          <a:lstStyle/>
          <a:p>
            <a:pPr algn="ctr"/>
            <a:r>
              <a:rPr lang="ru-RU" sz="6000" dirty="0">
                <a:latin typeface="Times New Roman" panose="02020603050405020304" pitchFamily="18" charset="0"/>
                <a:cs typeface="Times New Roman" panose="02020603050405020304" pitchFamily="18" charset="0"/>
              </a:rPr>
              <a:t>«Я больше не могу»,</a:t>
            </a:r>
            <a:endParaRPr lang="ru-RU" sz="6000" dirty="0"/>
          </a:p>
        </p:txBody>
      </p:sp>
    </p:spTree>
    <p:extLst>
      <p:ext uri="{BB962C8B-B14F-4D97-AF65-F5344CB8AC3E}">
        <p14:creationId xmlns:p14="http://schemas.microsoft.com/office/powerpoint/2010/main" val="36884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988" y="296333"/>
            <a:ext cx="9410217" cy="5880630"/>
          </a:xfrm>
        </p:spPr>
        <p:txBody>
          <a:bodyPr>
            <a:noAutofit/>
          </a:bodyPr>
          <a:lstStyle/>
          <a:p>
            <a:pPr marL="0" indent="0">
              <a:buNone/>
            </a:pPr>
            <a:r>
              <a:rPr lang="ru-RU" sz="3200" b="1" i="1" u="sng" dirty="0">
                <a:latin typeface="Times New Roman" panose="02020603050405020304" pitchFamily="18" charset="0"/>
                <a:cs typeface="Times New Roman" panose="02020603050405020304" pitchFamily="18" charset="0"/>
              </a:rPr>
              <a:t>Цель:</a:t>
            </a:r>
            <a:r>
              <a:rPr lang="ru-RU" sz="3200" b="1" u="sng"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формирование позитивного отношения к своей работе, сплочение коллектива и снятие психоэмоционального напряжения.</a:t>
            </a:r>
          </a:p>
          <a:p>
            <a:pPr marL="0" indent="0">
              <a:buNone/>
            </a:pPr>
            <a:r>
              <a:rPr lang="ru-RU" sz="3200" b="1" i="1" u="sng" dirty="0" smtClean="0">
                <a:latin typeface="Times New Roman" panose="02020603050405020304" pitchFamily="18" charset="0"/>
                <a:cs typeface="Times New Roman" panose="02020603050405020304" pitchFamily="18" charset="0"/>
              </a:rPr>
              <a:t>Задачи</a:t>
            </a:r>
            <a:r>
              <a:rPr lang="ru-RU" sz="3200" b="1" i="1" u="sng" dirty="0">
                <a:latin typeface="Times New Roman" panose="02020603050405020304" pitchFamily="18" charset="0"/>
                <a:cs typeface="Times New Roman" panose="02020603050405020304" pitchFamily="18" charset="0"/>
              </a:rPr>
              <a:t>:</a:t>
            </a:r>
            <a:endParaRPr lang="ru-RU" sz="3200" b="1" u="sng" dirty="0">
              <a:latin typeface="Times New Roman" panose="02020603050405020304" pitchFamily="18" charset="0"/>
              <a:cs typeface="Times New Roman" panose="02020603050405020304" pitchFamily="18" charset="0"/>
            </a:endParaRPr>
          </a:p>
          <a:p>
            <a:r>
              <a:rPr lang="ru-RU" sz="3200" dirty="0" smtClean="0">
                <a:latin typeface="Times New Roman" panose="02020603050405020304" pitchFamily="18" charset="0"/>
                <a:cs typeface="Times New Roman" panose="02020603050405020304" pitchFamily="18" charset="0"/>
              </a:rPr>
              <a:t>создание </a:t>
            </a:r>
            <a:r>
              <a:rPr lang="ru-RU" sz="3200" dirty="0">
                <a:latin typeface="Times New Roman" panose="02020603050405020304" pitchFamily="18" charset="0"/>
                <a:cs typeface="Times New Roman" panose="02020603050405020304" pitchFamily="18" charset="0"/>
              </a:rPr>
              <a:t>условий для групповой сплоченности коллектива;</a:t>
            </a:r>
          </a:p>
          <a:p>
            <a:r>
              <a:rPr lang="ru-RU" sz="3200" dirty="0" smtClean="0">
                <a:latin typeface="Times New Roman" panose="02020603050405020304" pitchFamily="18" charset="0"/>
                <a:cs typeface="Times New Roman" panose="02020603050405020304" pitchFamily="18" charset="0"/>
              </a:rPr>
              <a:t>побуждение </a:t>
            </a:r>
            <a:r>
              <a:rPr lang="ru-RU" sz="3200" dirty="0">
                <a:latin typeface="Times New Roman" panose="02020603050405020304" pitchFamily="18" charset="0"/>
                <a:cs typeface="Times New Roman" panose="02020603050405020304" pitchFamily="18" charset="0"/>
              </a:rPr>
              <a:t>участников занятия к анализу своей личной и профессиональной деятельности;</a:t>
            </a:r>
          </a:p>
          <a:p>
            <a:r>
              <a:rPr lang="ru-RU" sz="3200" dirty="0" smtClean="0">
                <a:latin typeface="Times New Roman" panose="02020603050405020304" pitchFamily="18" charset="0"/>
                <a:cs typeface="Times New Roman" panose="02020603050405020304" pitchFamily="18" charset="0"/>
              </a:rPr>
              <a:t>активизация </a:t>
            </a:r>
            <a:r>
              <a:rPr lang="ru-RU" sz="3200" dirty="0">
                <a:latin typeface="Times New Roman" panose="02020603050405020304" pitchFamily="18" charset="0"/>
                <a:cs typeface="Times New Roman" panose="02020603050405020304" pitchFamily="18" charset="0"/>
              </a:rPr>
              <a:t>процесса самопознания;</a:t>
            </a:r>
          </a:p>
          <a:p>
            <a:r>
              <a:rPr lang="ru-RU" sz="3200" dirty="0" smtClean="0">
                <a:latin typeface="Times New Roman" panose="02020603050405020304" pitchFamily="18" charset="0"/>
                <a:cs typeface="Times New Roman" panose="02020603050405020304" pitchFamily="18" charset="0"/>
              </a:rPr>
              <a:t>формирование </a:t>
            </a:r>
            <a:r>
              <a:rPr lang="ru-RU" sz="3200" dirty="0">
                <a:latin typeface="Times New Roman" panose="02020603050405020304" pitchFamily="18" charset="0"/>
                <a:cs typeface="Times New Roman" panose="02020603050405020304" pitchFamily="18" charset="0"/>
              </a:rPr>
              <a:t>умении объективно оценивать свою деятельности и трудности, возникающие в ее процессе</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857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268" y="1219200"/>
            <a:ext cx="6858000" cy="5486399"/>
          </a:xfrm>
        </p:spPr>
      </p:pic>
      <p:sp>
        <p:nvSpPr>
          <p:cNvPr id="3" name="Заголовок 2"/>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1 шаг Определите отношение воспитателя к работе</a:t>
            </a:r>
            <a:r>
              <a:rPr lang="ru-RU" dirty="0"/>
              <a:t/>
            </a:r>
            <a:br>
              <a:rPr lang="ru-RU" dirty="0"/>
            </a:br>
            <a:endParaRPr lang="ru-RU" dirty="0"/>
          </a:p>
        </p:txBody>
      </p:sp>
    </p:spTree>
    <p:extLst>
      <p:ext uri="{BB962C8B-B14F-4D97-AF65-F5344CB8AC3E}">
        <p14:creationId xmlns:p14="http://schemas.microsoft.com/office/powerpoint/2010/main" val="113541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dirty="0" smtClean="0">
                <a:latin typeface="Times New Roman" panose="02020603050405020304" pitchFamily="18" charset="0"/>
                <a:cs typeface="Times New Roman" panose="02020603050405020304" pitchFamily="18" charset="0"/>
              </a:rPr>
              <a:t>«Что </a:t>
            </a:r>
            <a:r>
              <a:rPr lang="ru-RU" dirty="0">
                <a:latin typeface="Times New Roman" panose="02020603050405020304" pitchFamily="18" charset="0"/>
                <a:cs typeface="Times New Roman" panose="02020603050405020304" pitchFamily="18" charset="0"/>
              </a:rPr>
              <a:t>именно беспокоит?», «Что сложнее всего?», «Когда появилось?», «Бывает ли иначе?», «Бывает легче, когда…?», «Что вы делаете, когда это чувствуете?», «Что вы чувствуете, когда так делаете?», «Какую помощь хотели бы получить от меня?» </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2 шаг Используйте активный расспрос</a:t>
            </a:r>
            <a:endParaRPr lang="ru-RU" dirty="0"/>
          </a:p>
        </p:txBody>
      </p:sp>
    </p:spTree>
    <p:extLst>
      <p:ext uri="{BB962C8B-B14F-4D97-AF65-F5344CB8AC3E}">
        <p14:creationId xmlns:p14="http://schemas.microsoft.com/office/powerpoint/2010/main" val="252609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3713" y="1312334"/>
            <a:ext cx="4590420" cy="5388012"/>
          </a:xfrm>
        </p:spPr>
      </p:pic>
      <p:sp>
        <p:nvSpPr>
          <p:cNvPr id="3" name="Заголовок 2"/>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2 шаг </a:t>
            </a:r>
            <a:r>
              <a:rPr lang="ru-RU" dirty="0">
                <a:latin typeface="Times New Roman" panose="02020603050405020304" pitchFamily="18" charset="0"/>
                <a:cs typeface="Times New Roman" panose="02020603050405020304" pitchFamily="18" charset="0"/>
              </a:rPr>
              <a:t>Используйте активный расспрос</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805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988" y="1825625"/>
            <a:ext cx="9410217" cy="4719108"/>
          </a:xfrm>
        </p:spPr>
        <p:txBody>
          <a:bodyPr>
            <a:normAutofit fontScale="85000" lnSpcReduction="20000"/>
          </a:bodyPr>
          <a:lstStyle/>
          <a:p>
            <a:pPr marL="0" indent="0" algn="ctr">
              <a:buNone/>
            </a:pPr>
            <a:r>
              <a:rPr lang="ru-RU" dirty="0">
                <a:latin typeface="Times New Roman" panose="02020603050405020304" pitchFamily="18" charset="0"/>
                <a:cs typeface="Times New Roman" panose="02020603050405020304" pitchFamily="18" charset="0"/>
              </a:rPr>
              <a:t>Совместно с воспитателем проанализируйте, о чем могут говорить его эмоциональные трудности.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Объясните </a:t>
            </a:r>
            <a:r>
              <a:rPr lang="ru-RU" dirty="0">
                <a:latin typeface="Times New Roman" panose="02020603050405020304" pitchFamily="18" charset="0"/>
                <a:cs typeface="Times New Roman" panose="02020603050405020304" pitchFamily="18" charset="0"/>
              </a:rPr>
              <a:t>ему, что эмоции контактны. Это значит, что они всегда «о ком-то или о чем-то», направлены к другому человеку или окружающему миру и настраивают на действия.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Расскажите</a:t>
            </a:r>
            <a:r>
              <a:rPr lang="ru-RU" dirty="0">
                <a:latin typeface="Times New Roman" panose="02020603050405020304" pitchFamily="18" charset="0"/>
                <a:cs typeface="Times New Roman" panose="02020603050405020304" pitchFamily="18" charset="0"/>
              </a:rPr>
              <a:t>, что эмоции – это энергия, чтобы изменить или сохранить дистанцию с другими людьми и миром, подсказка о том, как будут развиваться взаимоотношения. Одни из них указывают на то, что дистанцию можно сократить, контакты развивать, «дорога открыта», другие – на необходимость усилить личные границы, прервать или изменить контакт, «прикрыть двери» или уйти</a:t>
            </a:r>
            <a:r>
              <a:rPr lang="ru-RU" dirty="0" smtClean="0">
                <a:latin typeface="Times New Roman" panose="02020603050405020304" pitchFamily="18" charset="0"/>
                <a:cs typeface="Times New Roman" panose="02020603050405020304" pitchFamily="18" charset="0"/>
              </a:rPr>
              <a:t>.</a:t>
            </a:r>
          </a:p>
          <a:p>
            <a:pPr marL="0" indent="0" algn="ctr">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Объясните, что эмоции выражают потребности человека: «если вы что-то чувствуете – значит, вам что-то нужно». Подведите итог: «эмоции – это жизненно необходимые сигналы нашего самочувствия». </a:t>
            </a:r>
          </a:p>
          <a:p>
            <a:endParaRPr lang="ru-RU" dirty="0"/>
          </a:p>
        </p:txBody>
      </p:sp>
      <p:sp>
        <p:nvSpPr>
          <p:cNvPr id="3" name="Заголовок 2"/>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3 шаг </a:t>
            </a:r>
            <a:r>
              <a:rPr lang="ru-RU" dirty="0">
                <a:latin typeface="Times New Roman" panose="02020603050405020304" pitchFamily="18" charset="0"/>
                <a:cs typeface="Times New Roman" panose="02020603050405020304" pitchFamily="18" charset="0"/>
              </a:rPr>
              <a:t>Проанализируйте эмоции педагога</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99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2988" y="397933"/>
            <a:ext cx="9410217" cy="5779030"/>
          </a:xfrm>
        </p:spPr>
        <p:txBody>
          <a:bodyPr/>
          <a:lstStyle/>
          <a:p>
            <a:pPr marL="0" indent="0" algn="ctr">
              <a:buNone/>
            </a:pPr>
            <a:r>
              <a:rPr lang="ru-RU" b="1"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 Воспитатель несколько раз упоминает одного и того же человека или группу людей – это указание, на кого или на что направлены его эмоции, кто или что их вызывает. Воспитателю «слишком много» или «слишком мало» – людей, задач, времени, внимания, доверия – это указание на направление, в котором нужно изменить контакты и дистанцию с людьми.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Воспитатель </a:t>
            </a:r>
            <a:r>
              <a:rPr lang="ru-RU" dirty="0">
                <a:latin typeface="Times New Roman" panose="02020603050405020304" pitchFamily="18" charset="0"/>
                <a:cs typeface="Times New Roman" panose="02020603050405020304" pitchFamily="18" charset="0"/>
              </a:rPr>
              <a:t>рассказывает о своих эмоциях на примере нескольких ситуаций – это указание на то, в чем он нуждается, а также на то, какие для него эти ситуации: благоприятные или </a:t>
            </a:r>
            <a:r>
              <a:rPr lang="ru-RU" dirty="0" err="1">
                <a:latin typeface="Times New Roman" panose="02020603050405020304" pitchFamily="18" charset="0"/>
                <a:cs typeface="Times New Roman" panose="02020603050405020304" pitchFamily="18" charset="0"/>
              </a:rPr>
              <a:t>фрустрирующие</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731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pPr marL="0" indent="0" algn="ctr">
              <a:buNone/>
            </a:pPr>
            <a:r>
              <a:rPr lang="ru-RU" dirty="0">
                <a:latin typeface="Times New Roman" panose="02020603050405020304" pitchFamily="18" charset="0"/>
                <a:cs typeface="Times New Roman" panose="02020603050405020304" pitchFamily="18" charset="0"/>
              </a:rPr>
              <a:t>Расскажите воспитателю о «посланиях», которые несут в себе негативные эмоции – они свидетельствуют о психологических задачах, которые он может не осознавать, но хочет реализовать.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Определите</a:t>
            </a:r>
            <a:r>
              <a:rPr lang="ru-RU" dirty="0">
                <a:latin typeface="Times New Roman" panose="02020603050405020304" pitchFamily="18" charset="0"/>
                <a:cs typeface="Times New Roman" panose="02020603050405020304" pitchFamily="18" charset="0"/>
              </a:rPr>
              <a:t>, что это за эмоция, по формулировкам, которые использует воспитатель: гнев – «злюсь», «раздражаюсь», «внутри кипит», «ненавижу»; тревога – «что будет», «а вдруг», «смогу ли»; обида – «вспоминаю и плачу», «за что», «не ожидал (-а) такого»; нежелание – работать, общаться, учиться новому.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Обсудите</a:t>
            </a:r>
            <a:r>
              <a:rPr lang="ru-RU" dirty="0">
                <a:latin typeface="Times New Roman" panose="02020603050405020304" pitchFamily="18" charset="0"/>
                <a:cs typeface="Times New Roman" panose="02020603050405020304" pitchFamily="18" charset="0"/>
              </a:rPr>
              <a:t>, для чего могут быть нужны воспитателю его эмоции. Например, </a:t>
            </a:r>
            <a:r>
              <a:rPr lang="ru-RU" u="sng" dirty="0">
                <a:latin typeface="Times New Roman" panose="02020603050405020304" pitchFamily="18" charset="0"/>
                <a:cs typeface="Times New Roman" panose="02020603050405020304" pitchFamily="18" charset="0"/>
              </a:rPr>
              <a:t>гнев</a:t>
            </a:r>
            <a:r>
              <a:rPr lang="ru-RU" dirty="0">
                <a:latin typeface="Times New Roman" panose="02020603050405020304" pitchFamily="18" charset="0"/>
                <a:cs typeface="Times New Roman" panose="02020603050405020304" pitchFamily="18" charset="0"/>
              </a:rPr>
              <a:t> может быть необходим, чтобы изменить ситуацию: что-то перестроить, сделать иначе, изменить положение дел; </a:t>
            </a:r>
            <a:r>
              <a:rPr lang="ru-RU" u="sng" dirty="0">
                <a:latin typeface="Times New Roman" panose="02020603050405020304" pitchFamily="18" charset="0"/>
                <a:cs typeface="Times New Roman" panose="02020603050405020304" pitchFamily="18" charset="0"/>
              </a:rPr>
              <a:t>тревога </a:t>
            </a:r>
            <a:r>
              <a:rPr lang="ru-RU" dirty="0">
                <a:latin typeface="Times New Roman" panose="02020603050405020304" pitchFamily="18" charset="0"/>
                <a:cs typeface="Times New Roman" panose="02020603050405020304" pitchFamily="18" charset="0"/>
              </a:rPr>
              <a:t>– чтобы соблюдать баланс между тем, чего нужно и чего не нужно избегать; </a:t>
            </a:r>
            <a:r>
              <a:rPr lang="ru-RU" u="sng" dirty="0">
                <a:latin typeface="Times New Roman" panose="02020603050405020304" pitchFamily="18" charset="0"/>
                <a:cs typeface="Times New Roman" panose="02020603050405020304" pitchFamily="18" charset="0"/>
              </a:rPr>
              <a:t>обида</a:t>
            </a:r>
            <a:r>
              <a:rPr lang="ru-RU" dirty="0">
                <a:latin typeface="Times New Roman" panose="02020603050405020304" pitchFamily="18" charset="0"/>
                <a:cs typeface="Times New Roman" panose="02020603050405020304" pitchFamily="18" charset="0"/>
              </a:rPr>
              <a:t> – чтобы указать на тупик в каком-то аспекте отношений или на незаконченную ситуацию: «что-то не сказано», «не понято», «не завершено». </a:t>
            </a:r>
          </a:p>
          <a:p>
            <a:endParaRPr lang="ru-RU" dirty="0"/>
          </a:p>
        </p:txBody>
      </p:sp>
      <p:sp>
        <p:nvSpPr>
          <p:cNvPr id="3" name="Заголовок 2"/>
          <p:cNvSpPr>
            <a:spLocks noGrp="1"/>
          </p:cNvSpPr>
          <p:nvPr>
            <p:ph type="title"/>
          </p:nvPr>
        </p:nvSpPr>
        <p:spPr/>
        <p:txBody>
          <a:bodyPr>
            <a:normAutofit/>
          </a:bodyPr>
          <a:lstStyle/>
          <a:p>
            <a:pPr algn="ctr"/>
            <a:r>
              <a:rPr lang="ru-RU" dirty="0">
                <a:latin typeface="Times New Roman" panose="02020603050405020304" pitchFamily="18" charset="0"/>
                <a:cs typeface="Times New Roman" panose="02020603050405020304" pitchFamily="18" charset="0"/>
              </a:rPr>
              <a:t>4 </a:t>
            </a:r>
            <a:r>
              <a:rPr lang="ru-RU" dirty="0" smtClean="0">
                <a:latin typeface="Times New Roman" panose="02020603050405020304" pitchFamily="18" charset="0"/>
                <a:cs typeface="Times New Roman" panose="02020603050405020304" pitchFamily="18" charset="0"/>
              </a:rPr>
              <a:t>шаг Определите</a:t>
            </a:r>
            <a:r>
              <a:rPr lang="ru-RU" dirty="0">
                <a:latin typeface="Times New Roman" panose="02020603050405020304" pitchFamily="18" charset="0"/>
                <a:cs typeface="Times New Roman" panose="02020603050405020304" pitchFamily="18" charset="0"/>
              </a:rPr>
              <a:t>, какова задача негативных эмоций</a:t>
            </a:r>
          </a:p>
        </p:txBody>
      </p:sp>
    </p:spTree>
    <p:extLst>
      <p:ext uri="{BB962C8B-B14F-4D97-AF65-F5344CB8AC3E}">
        <p14:creationId xmlns:p14="http://schemas.microsoft.com/office/powerpoint/2010/main" val="336163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164</Words>
  <Application>Microsoft Office PowerPoint</Application>
  <PresentationFormat>Широкоэкранный</PresentationFormat>
  <Paragraphs>39</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Batang</vt:lpstr>
      <vt:lpstr>Calibri</vt:lpstr>
      <vt:lpstr>Calibri Light</vt:lpstr>
      <vt:lpstr>Times New Roman</vt:lpstr>
      <vt:lpstr>Тема Office</vt:lpstr>
      <vt:lpstr>О чём говорят наши эмоции</vt:lpstr>
      <vt:lpstr>«Я больше не могу»,</vt:lpstr>
      <vt:lpstr>Презентация PowerPoint</vt:lpstr>
      <vt:lpstr>1 шаг Определите отношение воспитателя к работе </vt:lpstr>
      <vt:lpstr>2 шаг Используйте активный расспрос</vt:lpstr>
      <vt:lpstr>2 шаг Используйте активный расспрос </vt:lpstr>
      <vt:lpstr>3 шаг Проанализируйте эмоции педагога </vt:lpstr>
      <vt:lpstr>Презентация PowerPoint</vt:lpstr>
      <vt:lpstr>4 шаг Определите, какова задача негативных эмоций</vt:lpstr>
      <vt:lpstr>5 шаг Найдите способ выразить эмоцию </vt:lpstr>
      <vt:lpstr>6 шаг Наращивайте эмоциональное благополучие </vt:lpstr>
      <vt:lpstr>Презентация PowerPoint</vt:lpstr>
      <vt:lpstr>7 шаг Обучите педагога приемам, чтобы работать над собой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Obstinate</dc:creator>
  <cp:lastModifiedBy>Николай Шевелёв</cp:lastModifiedBy>
  <cp:revision>21</cp:revision>
  <dcterms:created xsi:type="dcterms:W3CDTF">2021-08-22T09:33:20Z</dcterms:created>
  <dcterms:modified xsi:type="dcterms:W3CDTF">2021-10-13T19:49:51Z</dcterms:modified>
</cp:coreProperties>
</file>