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57" r:id="rId3"/>
    <p:sldId id="323" r:id="rId4"/>
    <p:sldId id="258" r:id="rId5"/>
    <p:sldId id="259" r:id="rId6"/>
    <p:sldId id="261" r:id="rId7"/>
    <p:sldId id="262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0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8000"/>
    <a:srgbClr val="00467A"/>
    <a:srgbClr val="99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625" autoAdjust="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43E75-9FAF-4CDB-B2BB-D4C018CCE5D1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D343E-DAFF-4C86-93BE-023561121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D343E-DAFF-4C86-93BE-023561121A9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D343E-DAFF-4C86-93BE-023561121A9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D343E-DAFF-4C86-93BE-023561121A9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D343E-DAFF-4C86-93BE-023561121A9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D343E-DAFF-4C86-93BE-023561121A9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D343E-DAFF-4C86-93BE-023561121A9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D343E-DAFF-4C86-93BE-023561121A9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72D59-4DC5-45AB-B455-3A4FBD37A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970EF1-AF50-4ECF-808B-0B3E8FD00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C42222-9CC6-4FA5-B1E1-0BB904C1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185972-1229-49B2-B8A9-0DD6052E7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AE9E31-0E8F-4FEC-A0E8-5488B67A6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9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FAFFE-DD52-4269-91F7-54350490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453BA4-210A-4CFD-8A93-7A2322157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9B36A9-862D-41D1-9CDA-9A216217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CEBD2-B473-4A4F-967F-A3755D17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9449CC-D2F7-4ABC-93F4-17A372CC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8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DBB845-5741-4B92-983E-4C4FEB16C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E0F730-BDA8-4942-B53C-6FEB380B0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44813-A1CC-4A21-AB0A-BA2D36CC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6FC12-3951-41BC-AF39-199EBAC9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BA542-EF1D-4119-B87C-303CD064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2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F270A-6D9B-4604-B590-0611A30C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28AE50-26AD-4F03-B3A4-55D00B628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128589-8DC9-488B-B2ED-6E15124A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4FEFA8-C5B3-46BF-85DC-02A1F237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42530-6AD4-419C-A12A-30D9CDF9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2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D6B14-313D-4A22-B8D6-35E64706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2BF51E-5CB9-4351-B064-5194F8ABE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AEE96-F836-4E80-A3C5-CCCDA6AA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779B9D-75F6-46E9-9ABB-DEFDCE93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011A5A-C7CD-42C9-9986-F956E3F2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1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576D9-F19B-49C0-AABB-20C4443F1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0A5EF8-DA2D-4575-A10E-4A4E00FCF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2AC748-E38F-4C81-B657-97C8740E5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9ACBA2-AC54-496F-A55A-D8799239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F75847-7DA5-492F-B051-7EBF247D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026EEC-C3A5-41B5-9459-1B03639F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7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698E5-5A7B-4D5B-B849-DBC38D5B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B82BFC-8551-4D69-80E0-DA82E3B29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0884A8-EB98-418A-9211-CED1C3DD4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3D6427-66EB-4946-BD6A-5261A1C6D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66BD3F-895A-48FF-8974-2366D5C85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FD0323-FDB0-4FF5-B130-F7780723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98D2-A30F-483C-AE2E-92DE22D5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4FADC0-A9B5-4793-AC76-6C59265B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6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D6491-4649-4190-BDA8-5B61D6C55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91BB14-D731-4B17-88E4-01210198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9E199-3C97-4C6A-AD41-ADE865D9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C22FBD-24C8-49DB-8B4B-CF2A7E1F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3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15B5EE-47B5-4B00-97FE-E3C63FAE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FEE199-00F6-490E-9736-B64F1A91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4D8F50-1427-4E2C-B817-423E4354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0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E3AE0-C26E-40C6-B4F0-79B7C4CA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1DB8B-7FB1-464C-B31A-74D6AE576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AE7E14-65D7-409F-9AA3-8FC4A5C3C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07A0FE-44AB-43BB-85E5-D148CF7D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D7F6FB-8CB6-4537-BDEC-88872650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EDD919-FBFC-4A04-952E-1E87D53F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5244-316B-4A71-A5BE-A5C1A781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ABC7B9-8D3F-4934-B62B-A45D76B86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EA97AC-9837-4A96-AEA7-35ABCD88B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ED3DA8-1163-4DDE-87CE-040B37DA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833BD-A0E1-488A-B454-8D59F709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D845C0-4507-470C-ACB5-48EBA37A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4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DEF6C-46BB-4E5D-96C3-B9F9561A8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58F37A-E02D-47E2-8CBB-F0DEEB1A1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74628-12D3-4CFB-89B6-1AA356210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36895-4A56-4553-A5FC-F08C22983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BC194-BFB4-4FDF-B22C-6661A0B8A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4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03D4A8"/>
            </a:gs>
            <a:gs pos="25000">
              <a:srgbClr val="21D6E0"/>
            </a:gs>
            <a:gs pos="100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16429" y="366192"/>
            <a:ext cx="68417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МБДОУ«Детский сад №25»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691680" y="2753926"/>
            <a:ext cx="184731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60848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</a:t>
            </a:r>
            <a:endParaRPr lang="ru-RU" sz="4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 чего начинается Родина»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Воспитатели :</a:t>
            </a:r>
            <a:r>
              <a:rPr lang="ru-RU" sz="2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Самкова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Спиридонова В.Л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404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21D6E0"/>
            </a:gs>
            <a:gs pos="85000">
              <a:srgbClr val="18C1E2"/>
            </a:gs>
            <a:gs pos="78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D45918-35C2-44AF-817D-733D05DB3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372641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F1E02C-5BBE-40B1-96ED-33484E810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1628800"/>
            <a:ext cx="5159459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449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21D6E0"/>
            </a:gs>
            <a:gs pos="85000">
              <a:srgbClr val="18C1E2"/>
            </a:gs>
            <a:gs pos="78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32229-C2D7-40B0-B620-F98A86F61733}"/>
              </a:ext>
            </a:extLst>
          </p:cNvPr>
          <p:cNvSpPr txBox="1"/>
          <p:nvPr/>
        </p:nvSpPr>
        <p:spPr>
          <a:xfrm>
            <a:off x="1115616" y="404664"/>
            <a:ext cx="70567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Ноябрь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«Герб нашей семьи»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«Родительский дом - начало начал» (семейные праздники и традиции)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«Профессии моих родителей»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•Продолжать формировать и развивать у детей навыки исследовательской и творческой работы совместно с воспитателями и родителями, используя метод проектов;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•Продолжать работу по изучению своей семьи, придумать совместно с родителями герб своей семьи;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•Побуждать детей к выполнению общественно значимых заданий, к добрым делам для семьи, родного дома, детского сада;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•Закрепить знания детей о профессиях родителях, их названии и роде деятельности;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мини – проекты: «Герб семьи», «Мозаика семейной истории» - проект по изучению семьи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рисунков «Как мы отдыхаем»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досуг «Мама, папа, я – вместе дружная семья»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Вернисаж рисунков ко дню Матери.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Фото-выставка «Я и мой любимый питомец»</a:t>
            </a:r>
          </a:p>
        </p:txBody>
      </p:sp>
    </p:spTree>
    <p:extLst>
      <p:ext uri="{BB962C8B-B14F-4D97-AF65-F5344CB8AC3E}">
        <p14:creationId xmlns:p14="http://schemas.microsoft.com/office/powerpoint/2010/main" val="365960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21D6E0"/>
            </a:gs>
            <a:gs pos="85000">
              <a:srgbClr val="18C1E2"/>
            </a:gs>
            <a:gs pos="78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55ED9B-957C-4A20-95C9-6B6CED985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3" y="933743"/>
            <a:ext cx="324036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023006-AA1A-474F-8A2F-807D80BAA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648"/>
            <a:ext cx="453599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C39F34-6A2F-490B-B04A-08E54B5BE8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92009"/>
            <a:ext cx="3491880" cy="2787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88788B-E7A9-42C0-9C7D-E94C522771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2303"/>
            <a:ext cx="2448272" cy="3466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93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21D6E0"/>
            </a:gs>
            <a:gs pos="85000">
              <a:srgbClr val="18C1E2"/>
            </a:gs>
            <a:gs pos="78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B03359-254E-4A5C-B622-7BD5E787B5A2}"/>
              </a:ext>
            </a:extLst>
          </p:cNvPr>
          <p:cNvSpPr txBox="1"/>
          <p:nvPr/>
        </p:nvSpPr>
        <p:spPr>
          <a:xfrm>
            <a:off x="323528" y="404664"/>
            <a:ext cx="86409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Декабрь, январь, февраль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«История города Выборга».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«Символика нашего города»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«Достопримечательности города Выборга»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«Музеи нашего города»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«Скульптуры и их легенды»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«Памятники в нашем городе»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«Люди, защищавшие наш город»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•Вызвать интерес к истории возникновения города Выборга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•Закрепить знания детей о достопримечательностях родного города;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•Дать детям знание о том, что такое архитектура, познакомить с некоторыми новыми для них архитектурными памятниками Выборга.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•Воспитывать чувство восхищения красотой, любовь к родному городу, желание сделать его еще красивее.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•Формировать представления детей об улице, на которой они живут (почему так называется, что было раньше на этой улице, чем она знаменита)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•Формировать экологическую культуру у детей и их родителей, желание принимать участие в проведении мероприятий по охране окружающей среды;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•Формировать чувство уважения к Российской армии, воспитывать в детях желание быть похожими на наших солдат и офицеров, желание служить в Российской армии.</a:t>
            </a:r>
          </a:p>
        </p:txBody>
      </p:sp>
    </p:spTree>
    <p:extLst>
      <p:ext uri="{BB962C8B-B14F-4D97-AF65-F5344CB8AC3E}">
        <p14:creationId xmlns:p14="http://schemas.microsoft.com/office/powerpoint/2010/main" val="179490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21D6E0"/>
            </a:gs>
            <a:gs pos="85000">
              <a:srgbClr val="18C1E2"/>
            </a:gs>
            <a:gs pos="78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58BF78-5A20-4E54-B505-4A2E1DEFB974}"/>
              </a:ext>
            </a:extLst>
          </p:cNvPr>
          <p:cNvSpPr txBox="1"/>
          <p:nvPr/>
        </p:nvSpPr>
        <p:spPr>
          <a:xfrm>
            <a:off x="251520" y="692696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Презентации, видео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«История и достопримечательности Выборга», «Виртуальная прогулка по Выборгу», «Памятники нашего города», «Скульптуры и их легенды»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«Любимые места моего города»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музей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«Рыцарский дом»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созданию видеороликов «Маленький блогер»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«Круглая башня».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улица»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«Выборгский замок», «Часовая башня», «Башня смерти», «Символ Выборга – Сова», статуя «Лось», «Медведь с вокзала», «Памятник неизвестному солдату».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военно-краеведческий музей в Выборгском замке.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«Что такое парки», «На какой улице ты живешь?», «Что значит быть настоящим мужчиной?»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Фото-викторина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«Отгадай, где я нахожусь?»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Календарные праздники: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Защитника Отечества»,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тех, кто защищал родной край в годы войны;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«Мой папа солдат»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 «Моя малая Родина». </a:t>
            </a:r>
          </a:p>
        </p:txBody>
      </p:sp>
    </p:spTree>
    <p:extLst>
      <p:ext uri="{BB962C8B-B14F-4D97-AF65-F5344CB8AC3E}">
        <p14:creationId xmlns:p14="http://schemas.microsoft.com/office/powerpoint/2010/main" val="330933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21D6E0"/>
            </a:gs>
            <a:gs pos="85000">
              <a:srgbClr val="18C1E2"/>
            </a:gs>
            <a:gs pos="78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F13B78-F055-4F1A-A998-D12FD1923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363838" cy="448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26689-B658-4C61-940E-DC0B28995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60848"/>
            <a:ext cx="4547753" cy="415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38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21D6E0"/>
            </a:gs>
            <a:gs pos="85000">
              <a:srgbClr val="18C1E2"/>
            </a:gs>
            <a:gs pos="78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B680BB-5F30-4B32-9FCA-65B20D8A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6" y="332656"/>
            <a:ext cx="186412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16D682-CC70-4E2B-B399-64D675724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0124"/>
            <a:ext cx="1656184" cy="2944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70EDD6-4296-4D21-BBD9-8CF1905CA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3465014"/>
            <a:ext cx="4044952" cy="276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4789C9-9719-46B6-82DA-25D1AF3F57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08" y="3452928"/>
            <a:ext cx="4418966" cy="2772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CE87FF-B21B-4261-BCBD-286D89AE68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84" y="673099"/>
            <a:ext cx="4831851" cy="234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251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21D6E0"/>
            </a:gs>
            <a:gs pos="85000">
              <a:srgbClr val="18C1E2"/>
            </a:gs>
            <a:gs pos="78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8E98B4-7B86-4F82-9669-6BE9732C2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379"/>
            <a:ext cx="2756842" cy="239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EA9856-9474-4E7E-A279-52AC5BAA8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02619"/>
            <a:ext cx="2200151" cy="314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F70E30-DFB2-4AAA-AE74-B89AD43FDC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57" y="734414"/>
            <a:ext cx="3171389" cy="4228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F75E8A-63E7-4B25-96A1-14D6D7018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37299"/>
            <a:ext cx="3171389" cy="419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6687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21D6E0"/>
            </a:gs>
            <a:gs pos="85000">
              <a:srgbClr val="18C1E2"/>
            </a:gs>
            <a:gs pos="78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E775E8-DBC9-4FA4-9056-BD90C93EB7EB}"/>
              </a:ext>
            </a:extLst>
          </p:cNvPr>
          <p:cNvSpPr txBox="1"/>
          <p:nvPr/>
        </p:nvSpPr>
        <p:spPr>
          <a:xfrm>
            <a:off x="611560" y="0"/>
            <a:ext cx="82809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«Моя родина Россия»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«Москва – сердце России»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интерес к получению знаний о России;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•Воспитывать чувство принадлежности к определенной культуре;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•Формировать интерес к получению знаний о традициях и обычаях своей страны;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•Воспитывать у дошкольников любовь и уважение к своей семье, городу, краю, стране в которой он живет, гордость за принадлежность к гражданам России;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•Прививать чувство гордости, глубокого уважения и почитания символов Российской Федерации – герба, гимна, флага.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•Воспитывать личность гражданина-патриота Родины, встать на защиту государственных интересов страны.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«Моя родина Россия», «Символика России», «Москва».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Календарные праздники: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«8 марта- женский праздник»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тарелке из папье - маше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«Подарок маме» (по мотивам городецкой росписи)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«Кремль», «Весна в России», «Символы России –берёза, матрёшка»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видеофильмов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«Достопримечательности Москвы», «Интересные факты о России».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«Москва –столица нашей родины», «Береза – символ России», «Государственные символы - России».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альбома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России».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 РФ, Песня «Край, в котором ты живёшь» (слова Ю.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Энтина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муз. Г. Гладкова); Танец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Прялица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«Аист на крыше», «Яблочко», «Марш барабанщиц» (Покровский марш), «Моя Россия» (Струве).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«Родина любимая, что мать, родимая»; «Если дружба велика, будет Родина крепка»; «Для Родины своей – ни сил, ни жизни не жалей»; «Родина-мать, умей за неё постоять!»; «Всякому мила своя сторона».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 «Гуси лебеди», «Горелки», «Заря-зарница», «Пятна</a:t>
            </a:r>
            <a:r>
              <a:rPr lang="ru-RU" sz="1400" dirty="0"/>
              <a:t>шки».</a:t>
            </a:r>
          </a:p>
        </p:txBody>
      </p:sp>
    </p:spTree>
    <p:extLst>
      <p:ext uri="{BB962C8B-B14F-4D97-AF65-F5344CB8AC3E}">
        <p14:creationId xmlns:p14="http://schemas.microsoft.com/office/powerpoint/2010/main" val="1134928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21D6E0"/>
            </a:gs>
            <a:gs pos="85000">
              <a:srgbClr val="18C1E2"/>
            </a:gs>
            <a:gs pos="78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2A768E-86B3-4022-A6DE-A15995447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0" y="116632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1F19C4-59BD-4A90-BB0A-EB401E82A8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D47729-F467-4AA6-B1AA-687C8C556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4827690" cy="234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41A973-6B6D-45C0-84C7-79CCF9B19D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16428"/>
            <a:ext cx="3532125" cy="2344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587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0">
              <a:srgbClr val="03D4A8"/>
            </a:gs>
            <a:gs pos="25000">
              <a:srgbClr val="21D6E0"/>
            </a:gs>
            <a:gs pos="94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1274564"/>
            <a:ext cx="882047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eaLnBrk="0" fontAlgn="t" hangingPunct="0">
              <a:tabLst>
                <a:tab pos="457200" algn="l"/>
              </a:tabLs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254000" algn="ctr" eaLnBrk="0" fontAlgn="t" hangingPunct="0">
              <a:tabLst>
                <a:tab pos="457200" algn="l"/>
              </a:tabLst>
              <a:defRPr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Любовь к родному краю, родной культуре,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родной речи начинается с малого- любви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своей семье, к своему жилищу, к своему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детскому саду. Постепенно расширяясь,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 любовь переходит в любовь к родной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стране, к ее истории, прошлому и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настоящему, ко всему человечеству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Д. С. Лихачев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254000" algn="ctr" eaLnBrk="0" fontAlgn="t" hangingPunct="0">
              <a:tabLst>
                <a:tab pos="457200" algn="l"/>
              </a:tabLst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21D6E0"/>
            </a:gs>
            <a:gs pos="85000">
              <a:srgbClr val="18C1E2"/>
            </a:gs>
            <a:gs pos="78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17A843-CFED-4146-A40B-B1261A9421EE}"/>
              </a:ext>
            </a:extLst>
          </p:cNvPr>
          <p:cNvSpPr txBox="1"/>
          <p:nvPr/>
        </p:nvSpPr>
        <p:spPr>
          <a:xfrm>
            <a:off x="107250" y="548680"/>
            <a:ext cx="89295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««Мы все – жители планеты Земля»»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«Природные богатства России»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•Формировать у детей представления о Земле и жизни людей на Земле.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•Воспитывать интерес и уважение к людям разных стран и национальностей, к их деятельности и культуре.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•Воспитывать чувство патриотизма, любви к своей стране.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•Воспитывать у детей интерес, бережное и созидательное отношение к природе родного края.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•Развивать способность чувствовать красоту природы и эмоционально откликаться на неё.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•Углубить знания о растительном и животном мире края, среде обитания, обычаях и приспособлении к жизни; охране окружающей среды;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– Родина моя», «Заповедники России», «Красная книга России», «Русская матрешка», «Как велика моя земля, как широки ее просторы», «Народные традиции»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проект: «Мы – таланты России».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символизируют цвета на флаге?», «Что такое красная книга?», «Разно-национальная Россия».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 костюмы»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«Дети в национальных костюмах», «Животные России»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альбома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книга России»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наш флаг (герб)», «Чей костюм?». </a:t>
            </a:r>
          </a:p>
        </p:txBody>
      </p:sp>
    </p:spTree>
    <p:extLst>
      <p:ext uri="{BB962C8B-B14F-4D97-AF65-F5344CB8AC3E}">
        <p14:creationId xmlns:p14="http://schemas.microsoft.com/office/powerpoint/2010/main" val="999212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21D6E0"/>
            </a:gs>
            <a:gs pos="85000">
              <a:srgbClr val="18C1E2"/>
            </a:gs>
            <a:gs pos="78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3610B2-B44A-4A95-8B8E-88E46DD15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DD90B4-AE36-4BFA-8AA6-E4C4E141A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48714"/>
            <a:ext cx="5472608" cy="2505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B24BB5-9E4E-466D-9A26-F8466E86F0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90144"/>
            <a:ext cx="3990711" cy="2243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6382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21D6E0"/>
            </a:gs>
            <a:gs pos="85000">
              <a:srgbClr val="18C1E2"/>
            </a:gs>
            <a:gs pos="78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CAB03B-A2AC-4A15-9B49-CCB8F4F797DB}"/>
              </a:ext>
            </a:extLst>
          </p:cNvPr>
          <p:cNvSpPr txBox="1"/>
          <p:nvPr/>
        </p:nvSpPr>
        <p:spPr>
          <a:xfrm>
            <a:off x="539552" y="836712"/>
            <a:ext cx="83529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«Знаю. Помню. Горжусь.»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«Мы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эковоины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 №25».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•Выяснить знают ли дети о своих близких, воевавших в годы войны;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•Расширять знания детей о ВОВ, воспитывать чувство гордости за своих земляков, защищавших нашу страну;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•Выявить уровень знаний детей об известных героях-земляках Великой Отечественной войны, чьи имена связаны с родным городом.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•Формировать представления детей о проблемах загрязнения окружающей среды;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•Расширять знания детей о природе родного края, экологическом состоянии природы;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•Совершенствовать знания о нормах и правилах поведения в природе;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•Систематизировать знания детей о деревьях и кустарниках, их роль в экологии города.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детях-героях войны;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Календарные праздники: «9 мая –День Победы»;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Видео-презентация «Интересные факты о деревьях»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акции «Гордимся и помним» (возложение цветов к памятнику неизвестного солдата)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экологической акции «Подари детскому саду дерево»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«Виртуальное путешествие по лесам области»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«Мой любимый детский ад», «Парад победы», «Салют в честь дня победы»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«Открытка ветерану»</a:t>
            </a:r>
          </a:p>
        </p:txBody>
      </p:sp>
    </p:spTree>
    <p:extLst>
      <p:ext uri="{BB962C8B-B14F-4D97-AF65-F5344CB8AC3E}">
        <p14:creationId xmlns:p14="http://schemas.microsoft.com/office/powerpoint/2010/main" val="3457497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21D6E0"/>
            </a:gs>
            <a:gs pos="85000">
              <a:srgbClr val="18C1E2"/>
            </a:gs>
            <a:gs pos="78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41A217-2C45-4968-B944-1D85A6B67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51632"/>
            <a:ext cx="5372089" cy="241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F2CFC-CA30-4B19-9898-928D9CC64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17" y="560764"/>
            <a:ext cx="3363838" cy="448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53F793-360E-41C9-90DE-38F774DA7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7" y="3488928"/>
            <a:ext cx="4048555" cy="303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7443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21D6E0"/>
            </a:gs>
            <a:gs pos="85000">
              <a:srgbClr val="18C1E2"/>
            </a:gs>
            <a:gs pos="78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D7F6A8-04D9-435E-BC4E-55018D16A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30447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8CE291-2031-47A3-B1D5-3675E7E7E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2891162" cy="384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D4BD7E-EE82-4512-A72B-D01FF1064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5" y="3501008"/>
            <a:ext cx="3925902" cy="294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75A92C-3E16-4AF0-B3E8-3F8D83D753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2738375" cy="1935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9837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631141"/>
            <a:ext cx="8892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Результативность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Внедрение проекта обеспечило оптимальные условия  для  изучения детьми  традиций своей семьи, возрос интерес к семье, ее прошлому и настоящему. У детей появилось желание быть похожими на близких людей в делах,  поступках.  Проявилось  эмоционально – положительное отношение к своей семье, бережное отношение друг к другу. 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Самореализация родителей как субъектов образовательной деятельности проявилось в повышении психолого-педагогической культуры родителей.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  развитии творческих способностей детей и родителей в совместной деятельности, а возможность конструктивного сотрудничества педагогов ДОУ с семьями воспитанников дало создание благоприятного микроклимата в детско-родительском коллективе.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3D4A8"/>
            </a:gs>
            <a:gs pos="85000">
              <a:srgbClr val="21D6E0"/>
            </a:gs>
            <a:gs pos="94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4F2F8-EDC1-41A5-9F8C-5418B81D678A}"/>
              </a:ext>
            </a:extLst>
          </p:cNvPr>
          <p:cNvSpPr txBox="1"/>
          <p:nvPr/>
        </p:nvSpPr>
        <p:spPr>
          <a:xfrm>
            <a:off x="1187624" y="1772816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творческий, информационный, групповой, семейный, интегрированного типа.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проекта: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группы, родители, педагоги группы.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 долгосрочный - 9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360351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640960" cy="5201424"/>
          </a:xfrm>
          <a:prstGeom prst="rect">
            <a:avLst/>
          </a:prstGeom>
          <a:gradFill>
            <a:gsLst>
              <a:gs pos="0">
                <a:srgbClr val="21D6E0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 проекта.</a:t>
            </a:r>
          </a:p>
          <a:p>
            <a:pPr>
              <a:defRPr/>
            </a:pP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Любовь маленького ребёнка - дошкольника к Родине начинается с любви к самым близким людям: отцу и матери, дедушке и бабушке, с любви к своему дому, к улице, к родному городу, родной стране в которой он живет. </a:t>
            </a:r>
          </a:p>
          <a:p>
            <a:pPr>
              <a:defRPr/>
            </a:pP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современных условиях, когда происходят глубочайшие изменения в жизни общества, одним из центральных направлений работы с подрастающим поколением становится патриотическое воспитание.</a:t>
            </a:r>
          </a:p>
          <a:p>
            <a:pPr>
              <a:defRPr/>
            </a:pP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Содержание патриотического воспитания дошкольников включают в себя решение множества задач, в том числе и воспитание любви к Родине: стране в которой ты живёшь, к родному краю, семье уважительного отношения к своим родителям. Вместе с тем следует отметить, что объём знаний по данным темам ограничен. В связи с чем мало кто из детей знает историю возникновения исторической стороны нашей страны России: символику, традиции, праздники. Создания семьи, свою родословную, уходят в прошлое семейные праздники и традиции. С целью изучения России семьи, установления контакта, для согласования воспитательных воздействий на ребёнка появилась идея создать проект «С чего начинается Родина!», который поможет детям понять значимость – родины, семьи, воспитать у детей любовь и уважение к её традициям, прививать чувство привязанности.</a:t>
            </a:r>
          </a:p>
          <a:p>
            <a:pPr>
              <a:defRPr/>
            </a:pP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проекте представлена совместная работа воспитателя, детей, родителей по формированию представления о родине, семье как о людях, которые живут вместе, любят друг друга, заботятся друг о друге. В ходе проекта дети получают более углубленные знания о нашем городе, о стране в целом, о родном крае, в котором живут. О своей семье: профессиях своих родителей, о родословной своей семьи, семейных традициях.</a:t>
            </a:r>
          </a:p>
          <a:p>
            <a:pPr>
              <a:defRPr/>
            </a:pP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Мы, взрослые, педагоги и родители, должны помочь детям понять значимость нашей родины, страны, семьи, воспитывать у детей любовь и уважение к стране, членам семьи, прививать чувство привязанности к семье и дому.</a:t>
            </a:r>
          </a:p>
          <a:p>
            <a:pPr>
              <a:defRPr/>
            </a:pP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Чувство Родины начинается у ребёнка с отношения к семье, к самым близким ему людям — матери, отцу, дедушке, бабушке, братьям и сестрам.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024" y="54868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2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3787"/>
            <a:ext cx="229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59924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Задачи проекта</a:t>
            </a:r>
            <a:r>
              <a:rPr lang="ru-RU" b="1" dirty="0"/>
              <a:t>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Проблема: опрос среди детей показал, что у них недостаточно знании о нашем городе и России в целом, о своей семье, где и кем работают их родители, как зовут их бабушек и дедушек, прабабушек и прадедушек. Чтобы изменить такое положение, появилась идея создать проект «С чего начинается Родина».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Цель: воспитание у детей старшего дошкольного возраста интереса и уважения к ценностям духовной культуры, традициям, истории своей Родины, и семьи.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1.Формировать у детей представление о семье, о нравственном отношении к семейным традициям, расширять знания о ближнем окружении, учить разбираться в родственных связях.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2.Познакомить детей с символами родного города, государства: флаг, герб, гимн.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3.Продолжать знакомить детей с достопримечательностями Выборга, расширяя знания об его истории.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4.Воспитывать чувства гражданственности, гордости за свою малую Родину.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5.Воспитывать у детей любовь и уважение к членам семьи, к труду взрослых, показав ценность семьи для каждого человека и проявлять заботу о родных людях.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6.Развивать интерес к русской культуре, национальным костюмам и праздникам.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7.Познакомить детей с символами родного города и государства.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8.Развивать кругозор детей, их коммуникативные умения (обогащать словарный запас, развивать связную речь, формировать умение связно и последовательно излагать свои мысли, активизировать внимание, память детей, развивать логическое мышление).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9. Развивать творческие способности родителей и детей в процессе совместной деятельности.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10.Способствовать активному вовлечению родителей в совместную деятельность с ребёнком в условиях семьи и детского сада.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11.Совершенствовать качество работы детского сада при взаимодействии с родителями, через вовлечение родителей в проектную деятельность с целью укрепления детско-родительских отношений.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3419872" y="2060848"/>
            <a:ext cx="2520280" cy="43204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Разработка конспектов занятий.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Разработка картотек -  детская художественная литература,  игры -   речевые, подвижные, дидактические, сюжетно ролевые.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Подборка видео и аудиоматериалов.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Демонстрационный материал.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51720" y="260648"/>
            <a:ext cx="489654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 ПРОЕКТА 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1196752"/>
            <a:ext cx="244827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детей 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31840" y="1268760"/>
            <a:ext cx="277180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педагогов 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56176" y="1268760"/>
            <a:ext cx="252028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родителей 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4217100" y="831572"/>
            <a:ext cx="474352" cy="34061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 rot="8324467">
            <a:off x="2265230" y="810848"/>
            <a:ext cx="668603" cy="24407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2028149">
            <a:off x="5831761" y="782359"/>
            <a:ext cx="683192" cy="335655"/>
          </a:xfrm>
          <a:prstGeom prst="rightArrow">
            <a:avLst>
              <a:gd name="adj1" fmla="val 32420"/>
              <a:gd name="adj2" fmla="val 5000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0" y="1988840"/>
            <a:ext cx="3347864" cy="4680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endParaRPr lang="ru-RU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Беседы, занятия.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литературы (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потешки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сказки, пословицы,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поговорки,рассказы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Рисунки, аппликации, поделки из природного и строительного материала.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 (речевые, дидактические,  подвижные, сюжетно-ролевые ),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здоровьесберегающие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гимнастики.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Театральльная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деятельность.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56176" y="2060848"/>
            <a:ext cx="2808312" cy="36724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Консультации.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Памятки.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Конкурсы (стенгазеты, сочинения о своих детях, и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зготовление макета города)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Папки-передвижки.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7236296" y="1844824"/>
            <a:ext cx="288032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1465944" y="1782528"/>
            <a:ext cx="288032" cy="12459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4355976" y="1772816"/>
            <a:ext cx="360040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000">
              <a:srgbClr val="18C1E2"/>
            </a:gs>
            <a:gs pos="56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ОЖИДАЕМЫЕ РЕЗУЛЬТАТЫ ПО ПРОЕКТУ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A9D08D-B26B-4E1C-9749-9CE897E3E111}"/>
              </a:ext>
            </a:extLst>
          </p:cNvPr>
          <p:cNvSpPr/>
          <p:nvPr/>
        </p:nvSpPr>
        <p:spPr>
          <a:xfrm>
            <a:off x="179512" y="445314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     </a:t>
            </a:r>
            <a:r>
              <a:rPr lang="ru-RU" b="1" dirty="0"/>
              <a:t>Для детей:</a:t>
            </a:r>
          </a:p>
          <a:p>
            <a:r>
              <a:rPr lang="ru-RU" dirty="0"/>
              <a:t>•Закрепить с детьми знания символики родного города, государства, о русской культуре и о национальном костюме. Расширить интерес детей к познанию нового о достопримечательностях родного города и об его истории. </a:t>
            </a:r>
          </a:p>
          <a:p>
            <a:r>
              <a:rPr lang="ru-RU" dirty="0"/>
              <a:t>•Узнают больше о своей семье: о членах семьи, традициях. Проявление уважение и заботы ко всем членам семьи. Умение организовывать сюжетно-ролевые игры на основе имеющихся знаний о семье. Понимание значимости семьи в жизни каждого человека.</a:t>
            </a:r>
          </a:p>
          <a:p>
            <a:r>
              <a:rPr lang="ru-RU" dirty="0"/>
              <a:t>•Разовьются художественное восприятие и эстетический вкус.</a:t>
            </a:r>
          </a:p>
          <a:p>
            <a:r>
              <a:rPr lang="ru-RU" dirty="0"/>
              <a:t>•Познакомятся с литературными произведениями, связанными с темой проекта, пополнение лексики воспитанников.</a:t>
            </a:r>
          </a:p>
          <a:p>
            <a:r>
              <a:rPr lang="ru-RU" b="1" dirty="0"/>
              <a:t>      Для родителей:</a:t>
            </a:r>
          </a:p>
          <a:p>
            <a:r>
              <a:rPr lang="ru-RU" dirty="0"/>
              <a:t>•Успешное взаимодействие со своими детьми;</a:t>
            </a:r>
          </a:p>
          <a:p>
            <a:r>
              <a:rPr lang="ru-RU" dirty="0"/>
              <a:t>•Повышение психолого-педагогических компетенций.</a:t>
            </a:r>
          </a:p>
          <a:p>
            <a:r>
              <a:rPr lang="ru-RU" dirty="0"/>
              <a:t>•Укрепление </a:t>
            </a:r>
            <a:r>
              <a:rPr lang="ru-RU" dirty="0" err="1"/>
              <a:t>детско</a:t>
            </a:r>
            <a:r>
              <a:rPr lang="ru-RU" dirty="0"/>
              <a:t> – родительских отношений, через совместную творческую деятельность.</a:t>
            </a:r>
          </a:p>
          <a:p>
            <a:r>
              <a:rPr lang="ru-RU" dirty="0"/>
              <a:t>      </a:t>
            </a:r>
            <a:r>
              <a:rPr lang="ru-RU" b="1" dirty="0"/>
              <a:t>Для педагога:</a:t>
            </a:r>
          </a:p>
          <a:p>
            <a:r>
              <a:rPr lang="ru-RU" dirty="0"/>
              <a:t>•Создание предметно-развивающей среды в группе по теме проекта;</a:t>
            </a:r>
          </a:p>
          <a:p>
            <a:r>
              <a:rPr lang="ru-RU" dirty="0"/>
              <a:t>•Повышение уровня развития родителей в психолого-педагогической компетенции, и активизация их позиции в более тесном взаимодействии с и детьми.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574">
              <a:srgbClr val="21D6E0"/>
            </a:gs>
            <a:gs pos="85000">
              <a:srgbClr val="18C1E2"/>
            </a:gs>
            <a:gs pos="56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9D8569-0DD7-42EF-9FE9-572E8CA71892}"/>
              </a:ext>
            </a:extLst>
          </p:cNvPr>
          <p:cNvSpPr txBox="1"/>
          <p:nvPr/>
        </p:nvSpPr>
        <p:spPr>
          <a:xfrm>
            <a:off x="1115616" y="1052736"/>
            <a:ext cx="6624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Формы работы с детьми: </a:t>
            </a:r>
          </a:p>
          <a:p>
            <a:r>
              <a:rPr lang="ru-RU" dirty="0"/>
              <a:t>• непосредственная образовательная деятельность;</a:t>
            </a:r>
          </a:p>
          <a:p>
            <a:r>
              <a:rPr lang="ru-RU" dirty="0"/>
              <a:t>• совместная деятельность детей и педагогов;</a:t>
            </a:r>
          </a:p>
          <a:p>
            <a:r>
              <a:rPr lang="ru-RU" dirty="0"/>
              <a:t>• экскурсия;</a:t>
            </a:r>
          </a:p>
          <a:p>
            <a:r>
              <a:rPr lang="ru-RU" dirty="0"/>
              <a:t>• чтение художественной литературы;</a:t>
            </a:r>
          </a:p>
          <a:p>
            <a:r>
              <a:rPr lang="ru-RU" dirty="0"/>
              <a:t>• беседы, ситуативные разговоры;</a:t>
            </a:r>
          </a:p>
          <a:p>
            <a:r>
              <a:rPr lang="ru-RU" dirty="0"/>
              <a:t>• выставки рисунков;</a:t>
            </a:r>
          </a:p>
          <a:p>
            <a:r>
              <a:rPr lang="ru-RU" dirty="0"/>
              <a:t>• слушание музыки;</a:t>
            </a:r>
          </a:p>
          <a:p>
            <a:r>
              <a:rPr lang="ru-RU" dirty="0"/>
              <a:t>• игры (дидактические, ролевые, хороводные, подвижные и коммуникативные)</a:t>
            </a:r>
          </a:p>
          <a:p>
            <a:r>
              <a:rPr lang="ru-RU" dirty="0"/>
              <a:t>• презентации</a:t>
            </a:r>
          </a:p>
          <a:p>
            <a:r>
              <a:rPr lang="ru-RU" dirty="0"/>
              <a:t>Формы взаимодействия с родителями:</a:t>
            </a:r>
          </a:p>
          <a:p>
            <a:r>
              <a:rPr lang="ru-RU" dirty="0"/>
              <a:t>• консультации по проблемам патриотического воспитания детей;</a:t>
            </a:r>
          </a:p>
          <a:p>
            <a:r>
              <a:rPr lang="ru-RU" dirty="0"/>
              <a:t>• сотворчество детей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45917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21D6E0"/>
            </a:gs>
            <a:gs pos="85000">
              <a:srgbClr val="18C1E2"/>
            </a:gs>
            <a:gs pos="78000">
              <a:srgbClr val="21D6E0"/>
            </a:gs>
            <a:gs pos="81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4EE611-7B0F-4682-8095-A908D91A481D}"/>
              </a:ext>
            </a:extLst>
          </p:cNvPr>
          <p:cNvSpPr txBox="1"/>
          <p:nvPr/>
        </p:nvSpPr>
        <p:spPr>
          <a:xfrm>
            <a:off x="1691680" y="671617"/>
            <a:ext cx="605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работы по реализации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94A79-7819-4142-A5A5-B0A806094AFE}"/>
              </a:ext>
            </a:extLst>
          </p:cNvPr>
          <p:cNvSpPr txBox="1"/>
          <p:nvPr/>
        </p:nvSpPr>
        <p:spPr>
          <a:xfrm>
            <a:off x="2825806" y="1314723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«Летопись моей семьи»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«Моя родословная»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F1EAA9-7EC2-4064-A473-C38CBE303372}"/>
              </a:ext>
            </a:extLst>
          </p:cNvPr>
          <p:cNvSpPr txBox="1"/>
          <p:nvPr/>
        </p:nvSpPr>
        <p:spPr>
          <a:xfrm>
            <a:off x="1547664" y="2276872"/>
            <a:ext cx="69127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Задачи:</a:t>
            </a:r>
          </a:p>
          <a:p>
            <a:r>
              <a:rPr lang="ru-RU" sz="1600" dirty="0"/>
              <a:t>•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интерес к своей семье, сохранению семейных традиций и обычаев, воспитать уважение к членам семьи;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•Привлечь родителей к установлению в семье правил, норм поведения, обычаев, традиций, т.е. потребность к формированию семейных ценностей.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•Формировать и развивать у детей навыки исследовательской и творческой работы совместно с воспитателями и родителями, используя метод проектов;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«Что я знаю о своей семье»,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рисунков «Моя семья»;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стихов, пословиц, поговорок про семью;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рассказов «Я расскажу вам о своей семье» (рассказ о предках на генеалогическом древе» о семье;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мини – проект: составление генеалогического древа «Моя родословная»</a:t>
            </a:r>
          </a:p>
        </p:txBody>
      </p:sp>
    </p:spTree>
    <p:extLst>
      <p:ext uri="{BB962C8B-B14F-4D97-AF65-F5344CB8AC3E}">
        <p14:creationId xmlns:p14="http://schemas.microsoft.com/office/powerpoint/2010/main" val="2396728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2655</Words>
  <Application>Microsoft Office PowerPoint</Application>
  <PresentationFormat>Экран (4:3)</PresentationFormat>
  <Paragraphs>240</Paragraphs>
  <Slides>25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Михалыч</dc:creator>
  <cp:lastModifiedBy>MVIDEO</cp:lastModifiedBy>
  <cp:revision>156</cp:revision>
  <dcterms:created xsi:type="dcterms:W3CDTF">2015-03-30T15:09:05Z</dcterms:created>
  <dcterms:modified xsi:type="dcterms:W3CDTF">2022-05-29T19:33:14Z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853964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