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5" r:id="rId3"/>
    <p:sldId id="304" r:id="rId4"/>
    <p:sldId id="283" r:id="rId5"/>
    <p:sldId id="282" r:id="rId6"/>
    <p:sldId id="298" r:id="rId7"/>
    <p:sldId id="287" r:id="rId8"/>
    <p:sldId id="297" r:id="rId9"/>
    <p:sldId id="291" r:id="rId10"/>
    <p:sldId id="295" r:id="rId11"/>
    <p:sldId id="284" r:id="rId12"/>
    <p:sldId id="299" r:id="rId13"/>
    <p:sldId id="294" r:id="rId14"/>
    <p:sldId id="296" r:id="rId15"/>
    <p:sldId id="289" r:id="rId16"/>
    <p:sldId id="300" r:id="rId17"/>
    <p:sldId id="308" r:id="rId18"/>
    <p:sldId id="280" r:id="rId19"/>
    <p:sldId id="301" r:id="rId20"/>
    <p:sldId id="303" r:id="rId21"/>
    <p:sldId id="306" r:id="rId2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FF00"/>
    <a:srgbClr val="096713"/>
    <a:srgbClr val="B3D3EA"/>
    <a:srgbClr val="78AD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>
      <p:cViewPr>
        <p:scale>
          <a:sx n="70" d="100"/>
          <a:sy n="70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EAD5E1-5C06-44FB-8248-3FC2709950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3354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09951-6B2F-457B-86E8-E9CF1F9F5167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352800"/>
            <a:ext cx="7086600" cy="7048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978275"/>
            <a:ext cx="7086600" cy="441325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74638"/>
            <a:ext cx="2114550" cy="6354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91250" cy="6354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143000"/>
            <a:ext cx="3848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143000"/>
            <a:ext cx="3848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458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143000"/>
            <a:ext cx="784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19200" y="1371600"/>
            <a:ext cx="7162800" cy="1602105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«Зимующие птицы» </a:t>
            </a:r>
            <a:b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для детей младшей группы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4724400"/>
            <a:ext cx="4114800" cy="68580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Выполнила воспитатель: Игнатенко Александра Николаевна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5762030"/>
            <a:ext cx="2559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Ноябрь 2020 год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67001" y="3810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МБОУ Михайловская СОШ </a:t>
            </a:r>
          </a:p>
          <a:p>
            <a:r>
              <a:rPr lang="ru-RU" sz="2000" b="1" dirty="0" smtClean="0"/>
              <a:t>(дошкольные группы)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2800"/>
            <a:ext cx="3505200" cy="2514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2438400"/>
            <a:ext cx="2270761" cy="20574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981200"/>
            <a:ext cx="3657600" cy="4648200"/>
          </a:xfrm>
        </p:spPr>
        <p:txBody>
          <a:bodyPr/>
          <a:lstStyle/>
          <a:p>
            <a:r>
              <a:rPr lang="ru-RU" sz="1800" b="1" i="1" dirty="0" smtClean="0">
                <a:latin typeface="Comic Sans MS" pitchFamily="66" charset="0"/>
              </a:rPr>
              <a:t>Эта одна из самых известных птиц, обитающих по соседству с жилищем и хорошо узнаваемых как по внешнему виду, так и по характерному чириканью.  Питаются </a:t>
            </a:r>
            <a:r>
              <a:rPr lang="ru-RU" sz="1800" b="1" i="1" dirty="0">
                <a:latin typeface="Comic Sans MS" pitchFamily="66" charset="0"/>
              </a:rPr>
              <a:t>в основном растительной пищей, лишь весной частично насекомыми, которыми также </a:t>
            </a:r>
            <a:r>
              <a:rPr lang="ru-RU" sz="1800" b="1" i="1" dirty="0" smtClean="0">
                <a:latin typeface="Comic Sans MS" pitchFamily="66" charset="0"/>
              </a:rPr>
              <a:t>вскармливают </a:t>
            </a:r>
            <a:r>
              <a:rPr lang="ru-RU" sz="1800" b="1" i="1" dirty="0">
                <a:latin typeface="Comic Sans MS" pitchFamily="66" charset="0"/>
              </a:rPr>
              <a:t>птенцов.</a:t>
            </a:r>
          </a:p>
          <a:p>
            <a:pPr marL="0" indent="0">
              <a:buNone/>
            </a:pPr>
            <a:r>
              <a:rPr lang="ru-RU" sz="1800" dirty="0" smtClean="0"/>
              <a:t>     </a:t>
            </a:r>
          </a:p>
        </p:txBody>
      </p:sp>
      <p:pic>
        <p:nvPicPr>
          <p:cNvPr id="4" name="Picture 3" descr="C:\Users\User\Desktop\0003-011-.jpg"/>
          <p:cNvPicPr>
            <a:picLocks noChangeAspect="1" noChangeArrowheads="1"/>
          </p:cNvPicPr>
          <p:nvPr/>
        </p:nvPicPr>
        <p:blipFill>
          <a:blip r:embed="rId2" cstate="print"/>
          <a:srcRect l="5634" t="7576"/>
          <a:stretch>
            <a:fillRect/>
          </a:stretch>
        </p:blipFill>
        <p:spPr bwMode="auto">
          <a:xfrm>
            <a:off x="3962400" y="304800"/>
            <a:ext cx="4938010" cy="449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000" b="1" dirty="0" smtClean="0">
                <a:solidFill>
                  <a:srgbClr val="FF0000"/>
                </a:solidFill>
                <a:latin typeface="Monotype Corsiva" pitchFamily="66" charset="0"/>
              </a:rPr>
              <a:t>Сорока</a:t>
            </a:r>
            <a:endParaRPr lang="ru-RU" sz="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Users\User\Desktop\646174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799"/>
            <a:ext cx="6705600" cy="36246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133600" y="4876800"/>
            <a:ext cx="5791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Comic Sans MS" pitchFamily="66" charset="0"/>
              </a:rPr>
              <a:t>Длинный хвост и с белым боком, </a:t>
            </a:r>
            <a:endParaRPr lang="ru-RU" b="1" i="1" dirty="0" smtClean="0">
              <a:latin typeface="Comic Sans MS" pitchFamily="66" charset="0"/>
            </a:endParaRPr>
          </a:p>
          <a:p>
            <a:r>
              <a:rPr lang="ru-RU" b="1" i="1" dirty="0" smtClean="0">
                <a:latin typeface="Comic Sans MS" pitchFamily="66" charset="0"/>
              </a:rPr>
              <a:t>А </a:t>
            </a:r>
            <a:r>
              <a:rPr lang="ru-RU" b="1" i="1" dirty="0">
                <a:latin typeface="Comic Sans MS" pitchFamily="66" charset="0"/>
              </a:rPr>
              <a:t>летает не высоко. </a:t>
            </a:r>
            <a:endParaRPr lang="ru-RU" b="1" i="1" dirty="0" smtClean="0">
              <a:latin typeface="Comic Sans MS" pitchFamily="66" charset="0"/>
            </a:endParaRPr>
          </a:p>
          <a:p>
            <a:r>
              <a:rPr lang="ru-RU" b="1" i="1" dirty="0" smtClean="0">
                <a:latin typeface="Comic Sans MS" pitchFamily="66" charset="0"/>
              </a:rPr>
              <a:t>Хочет </a:t>
            </a:r>
            <a:r>
              <a:rPr lang="ru-RU" b="1" i="1" dirty="0">
                <a:latin typeface="Comic Sans MS" pitchFamily="66" charset="0"/>
              </a:rPr>
              <a:t>всё стащить с наскока! </a:t>
            </a:r>
            <a:endParaRPr lang="ru-RU" b="1" i="1" dirty="0" smtClean="0">
              <a:latin typeface="Comic Sans MS" pitchFamily="66" charset="0"/>
            </a:endParaRPr>
          </a:p>
          <a:p>
            <a:r>
              <a:rPr lang="ru-RU" b="1" i="1" dirty="0" smtClean="0">
                <a:latin typeface="Comic Sans MS" pitchFamily="66" charset="0"/>
              </a:rPr>
              <a:t>Это </a:t>
            </a:r>
            <a:r>
              <a:rPr lang="ru-RU" b="1" i="1" dirty="0">
                <a:latin typeface="Comic Sans MS" pitchFamily="66" charset="0"/>
              </a:rPr>
              <a:t>хитрая … (Сорока)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3733800"/>
            <a:ext cx="8686800" cy="3124200"/>
          </a:xfrm>
        </p:spPr>
        <p:txBody>
          <a:bodyPr/>
          <a:lstStyle/>
          <a:p>
            <a:pPr>
              <a:buNone/>
            </a:pPr>
            <a:r>
              <a:rPr lang="ru-RU" sz="1800" b="1" i="1" dirty="0">
                <a:latin typeface="Comic Sans MS" pitchFamily="66" charset="0"/>
              </a:rPr>
              <a:t>Сорока выделяется ярко-белыми боками и очень длинным хвостом. За белые бока ее так и называют – сорока - белобока. </a:t>
            </a:r>
          </a:p>
          <a:p>
            <a:pPr>
              <a:buNone/>
            </a:pPr>
            <a:r>
              <a:rPr lang="ru-RU" sz="1800" b="1" i="1" dirty="0">
                <a:latin typeface="Comic Sans MS" pitchFamily="66" charset="0"/>
              </a:rPr>
              <a:t>Сороки – крупные птицы. В выборе места жительства сороки не привередливы: могут поселиться в лесу, а могут в городе. Характер скандальный и ведут они себя очень шумно.</a:t>
            </a:r>
          </a:p>
          <a:p>
            <a:pPr>
              <a:buNone/>
            </a:pPr>
            <a:r>
              <a:rPr lang="ru-RU" sz="1800" b="1" i="1" dirty="0">
                <a:latin typeface="Comic Sans MS" pitchFamily="66" charset="0"/>
              </a:rPr>
              <a:t>Свои гнезда сороки устраивают на высоких деревьях. Во время высиживания птенцов характер у сорок становится тихим, птицы стараются не привлекать к себе внимания. С появлением птенцов сороки снова становятся шумными и агрессивными.</a:t>
            </a:r>
          </a:p>
        </p:txBody>
      </p:sp>
      <p:pic>
        <p:nvPicPr>
          <p:cNvPr id="4" name="Picture 4" descr="C:\Users\User\Desktop\magpie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"/>
            <a:ext cx="6477000" cy="35236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762000"/>
          </a:xfrm>
        </p:spPr>
        <p:txBody>
          <a:bodyPr/>
          <a:lstStyle/>
          <a:p>
            <a:r>
              <a:rPr lang="ru-RU" sz="5000" b="1" dirty="0" smtClean="0">
                <a:solidFill>
                  <a:srgbClr val="FF0000"/>
                </a:solidFill>
                <a:latin typeface="Monotype Corsiva" pitchFamily="66" charset="0"/>
              </a:rPr>
              <a:t>Ворона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birds.watch/photos/0001/014/00010692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90600"/>
            <a:ext cx="5943600" cy="3276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524000" y="4359088"/>
            <a:ext cx="647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1" dirty="0">
                <a:latin typeface="Comic Sans MS" pitchFamily="66" charset="0"/>
              </a:rPr>
              <a:t>Кар-кар-кар! — кричит плутовка </a:t>
            </a:r>
            <a:endParaRPr lang="ru-RU" sz="1800" b="1" i="1" dirty="0" smtClean="0">
              <a:latin typeface="Comic Sans MS" pitchFamily="66" charset="0"/>
            </a:endParaRPr>
          </a:p>
          <a:p>
            <a:r>
              <a:rPr lang="ru-RU" sz="1800" b="1" i="1" dirty="0" smtClean="0">
                <a:latin typeface="Comic Sans MS" pitchFamily="66" charset="0"/>
              </a:rPr>
              <a:t>Очень </a:t>
            </a:r>
            <a:r>
              <a:rPr lang="ru-RU" sz="1800" b="1" i="1" dirty="0">
                <a:latin typeface="Comic Sans MS" pitchFamily="66" charset="0"/>
              </a:rPr>
              <a:t>ловкая воровка! </a:t>
            </a:r>
            <a:endParaRPr lang="ru-RU" sz="1800" b="1" i="1" dirty="0" smtClean="0">
              <a:latin typeface="Comic Sans MS" pitchFamily="66" charset="0"/>
            </a:endParaRPr>
          </a:p>
          <a:p>
            <a:r>
              <a:rPr lang="ru-RU" sz="1800" b="1" i="1" dirty="0" smtClean="0">
                <a:latin typeface="Comic Sans MS" pitchFamily="66" charset="0"/>
              </a:rPr>
              <a:t>Все </a:t>
            </a:r>
            <a:r>
              <a:rPr lang="ru-RU" sz="1800" b="1" i="1" dirty="0">
                <a:latin typeface="Comic Sans MS" pitchFamily="66" charset="0"/>
              </a:rPr>
              <a:t>блестящие вещицы </a:t>
            </a:r>
            <a:endParaRPr lang="ru-RU" sz="1800" b="1" i="1" dirty="0" smtClean="0">
              <a:latin typeface="Comic Sans MS" pitchFamily="66" charset="0"/>
            </a:endParaRPr>
          </a:p>
          <a:p>
            <a:r>
              <a:rPr lang="ru-RU" sz="1800" b="1" i="1" dirty="0" smtClean="0">
                <a:latin typeface="Comic Sans MS" pitchFamily="66" charset="0"/>
              </a:rPr>
              <a:t>Подбирает </a:t>
            </a:r>
            <a:r>
              <a:rPr lang="ru-RU" sz="1800" b="1" i="1" dirty="0">
                <a:latin typeface="Comic Sans MS" pitchFamily="66" charset="0"/>
              </a:rPr>
              <a:t>эта птица! </a:t>
            </a:r>
            <a:endParaRPr lang="ru-RU" sz="1800" b="1" i="1" dirty="0" smtClean="0">
              <a:latin typeface="Comic Sans MS" pitchFamily="66" charset="0"/>
            </a:endParaRPr>
          </a:p>
          <a:p>
            <a:r>
              <a:rPr lang="ru-RU" sz="1800" b="1" i="1" dirty="0" smtClean="0">
                <a:latin typeface="Comic Sans MS" pitchFamily="66" charset="0"/>
              </a:rPr>
              <a:t>Вам </a:t>
            </a:r>
            <a:r>
              <a:rPr lang="ru-RU" sz="1800" b="1" i="1" dirty="0">
                <a:latin typeface="Comic Sans MS" pitchFamily="66" charset="0"/>
              </a:rPr>
              <a:t>она, друзья, знакома, </a:t>
            </a:r>
            <a:endParaRPr lang="ru-RU" sz="1800" b="1" i="1" dirty="0" smtClean="0">
              <a:latin typeface="Comic Sans MS" pitchFamily="66" charset="0"/>
            </a:endParaRPr>
          </a:p>
          <a:p>
            <a:r>
              <a:rPr lang="ru-RU" sz="1800" b="1" i="1" dirty="0" smtClean="0">
                <a:latin typeface="Comic Sans MS" pitchFamily="66" charset="0"/>
              </a:rPr>
              <a:t>Как </a:t>
            </a:r>
            <a:r>
              <a:rPr lang="ru-RU" sz="1800" b="1" i="1" dirty="0">
                <a:latin typeface="Comic Sans MS" pitchFamily="66" charset="0"/>
              </a:rPr>
              <a:t>ее зовут? (Ворона)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33800"/>
            <a:ext cx="8686800" cy="2895600"/>
          </a:xfrm>
        </p:spPr>
        <p:txBody>
          <a:bodyPr/>
          <a:lstStyle/>
          <a:p>
            <a:pPr>
              <a:buNone/>
            </a:pPr>
            <a:r>
              <a:rPr lang="ru-RU" sz="1800" b="1" i="1" dirty="0" smtClean="0">
                <a:latin typeface="Comic Sans MS" pitchFamily="66" charset="0"/>
              </a:rPr>
              <a:t>Встретить ворону можно круглый год. Зимой чаще всего в близи жилья человека, на свалках. Осторожная птица. Хорошо ходит.  Перед тем как подняться на крылья, ворона делает несколько прыжков. Голос – это характерное карканье. </a:t>
            </a:r>
          </a:p>
          <a:p>
            <a:pPr>
              <a:buNone/>
            </a:pPr>
            <a:r>
              <a:rPr lang="ru-RU" sz="1800" b="1" i="1" dirty="0" smtClean="0">
                <a:latin typeface="Comic Sans MS" pitchFamily="66" charset="0"/>
              </a:rPr>
              <a:t>Ворона – всеядная птица. Главное место в питании занимает падаль, которой ворон кормится на свалках. В этом отношении ворона выступает как санитарная птица.</a:t>
            </a:r>
          </a:p>
          <a:p>
            <a:pPr>
              <a:buNone/>
            </a:pPr>
            <a:r>
              <a:rPr lang="ru-RU" sz="1800" b="1" i="1" dirty="0" smtClean="0">
                <a:latin typeface="Comic Sans MS" pitchFamily="66" charset="0"/>
              </a:rPr>
              <a:t>Современная городская ворона может распечатать пакет молока, разбить грецкий орех, размочить в луже сухарь, вскрыть консервную банку.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4818" name="Picture 2" descr="C:\Users\User\Desktop\2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"/>
            <a:ext cx="6096000" cy="3429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000" b="1" dirty="0" smtClean="0">
                <a:solidFill>
                  <a:srgbClr val="FF0000"/>
                </a:solidFill>
                <a:latin typeface="Monotype Corsiva" pitchFamily="66" charset="0"/>
              </a:rPr>
              <a:t>Голубь</a:t>
            </a:r>
            <a:endParaRPr lang="ru-RU" sz="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4648200"/>
            <a:ext cx="3352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1" dirty="0">
                <a:latin typeface="Comic Sans MS" pitchFamily="66" charset="0"/>
              </a:rPr>
              <a:t>Птица Мира и добра! </a:t>
            </a:r>
            <a:endParaRPr lang="ru-RU" sz="1800" b="1" i="1" dirty="0" smtClean="0">
              <a:latin typeface="Comic Sans MS" pitchFamily="66" charset="0"/>
            </a:endParaRPr>
          </a:p>
          <a:p>
            <a:r>
              <a:rPr lang="ru-RU" sz="1800" b="1" i="1" dirty="0" smtClean="0">
                <a:latin typeface="Comic Sans MS" pitchFamily="66" charset="0"/>
              </a:rPr>
              <a:t>Птица </a:t>
            </a:r>
            <a:r>
              <a:rPr lang="ru-RU" sz="1800" b="1" i="1" dirty="0">
                <a:latin typeface="Comic Sans MS" pitchFamily="66" charset="0"/>
              </a:rPr>
              <a:t>счастья и тепла! </a:t>
            </a:r>
            <a:endParaRPr lang="ru-RU" sz="1800" b="1" i="1" dirty="0" smtClean="0">
              <a:latin typeface="Comic Sans MS" pitchFamily="66" charset="0"/>
            </a:endParaRPr>
          </a:p>
          <a:p>
            <a:r>
              <a:rPr lang="ru-RU" sz="1800" b="1" i="1" dirty="0" smtClean="0">
                <a:latin typeface="Comic Sans MS" pitchFamily="66" charset="0"/>
              </a:rPr>
              <a:t>Эта </a:t>
            </a:r>
            <a:r>
              <a:rPr lang="ru-RU" sz="1800" b="1" i="1" dirty="0">
                <a:latin typeface="Comic Sans MS" pitchFamily="66" charset="0"/>
              </a:rPr>
              <a:t>птица – почтальон</a:t>
            </a:r>
            <a:r>
              <a:rPr lang="ru-RU" sz="1800" b="1" i="1" dirty="0" smtClean="0">
                <a:latin typeface="Comic Sans MS" pitchFamily="66" charset="0"/>
              </a:rPr>
              <a:t>,</a:t>
            </a:r>
          </a:p>
          <a:p>
            <a:r>
              <a:rPr lang="ru-RU" sz="1800" b="1" i="1" dirty="0" smtClean="0">
                <a:latin typeface="Comic Sans MS" pitchFamily="66" charset="0"/>
              </a:rPr>
              <a:t> </a:t>
            </a:r>
            <a:r>
              <a:rPr lang="ru-RU" sz="1800" b="1" i="1" dirty="0">
                <a:latin typeface="Comic Sans MS" pitchFamily="66" charset="0"/>
              </a:rPr>
              <a:t>Не собьется с курса </a:t>
            </a:r>
            <a:r>
              <a:rPr lang="ru-RU" sz="1800" b="1" i="1" dirty="0" smtClean="0">
                <a:latin typeface="Comic Sans MS" pitchFamily="66" charset="0"/>
              </a:rPr>
              <a:t>он. </a:t>
            </a:r>
            <a:r>
              <a:rPr lang="ru-RU" sz="1800" b="1" i="1" dirty="0">
                <a:latin typeface="Comic Sans MS" pitchFamily="66" charset="0"/>
              </a:rPr>
              <a:t>(Голубь)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 descr="C:\Users\User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062" y="990600"/>
            <a:ext cx="6394305" cy="3672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4876800"/>
            <a:ext cx="8229600" cy="914400"/>
          </a:xfrm>
        </p:spPr>
        <p:txBody>
          <a:bodyPr/>
          <a:lstStyle/>
          <a:p>
            <a:pPr algn="ctr">
              <a:spcBef>
                <a:spcPts val="100"/>
              </a:spcBef>
              <a:buNone/>
            </a:pPr>
            <a:r>
              <a:rPr lang="ru-RU" sz="2200" b="1" i="1" dirty="0">
                <a:latin typeface="Comic Sans MS" pitchFamily="66" charset="0"/>
              </a:rPr>
              <a:t>Птицы привыкли к жизни </a:t>
            </a:r>
            <a:r>
              <a:rPr lang="ru-RU" sz="2200" b="1" i="1" dirty="0" smtClean="0">
                <a:latin typeface="Comic Sans MS" pitchFamily="66" charset="0"/>
              </a:rPr>
              <a:t>среди людей</a:t>
            </a:r>
            <a:r>
              <a:rPr lang="ru-RU" sz="2200" b="1" i="1" dirty="0">
                <a:latin typeface="Comic Sans MS" pitchFamily="66" charset="0"/>
              </a:rPr>
              <a:t>. </a:t>
            </a:r>
          </a:p>
          <a:p>
            <a:pPr algn="ctr">
              <a:spcBef>
                <a:spcPts val="100"/>
              </a:spcBef>
              <a:buNone/>
            </a:pPr>
            <a:r>
              <a:rPr lang="ru-RU" sz="2200" b="1" i="1" dirty="0" smtClean="0">
                <a:latin typeface="Comic Sans MS" pitchFamily="66" charset="0"/>
              </a:rPr>
              <a:t>Голуби </a:t>
            </a:r>
            <a:r>
              <a:rPr lang="ru-RU" sz="2200" b="1" i="1" dirty="0">
                <a:latin typeface="Comic Sans MS" pitchFamily="66" charset="0"/>
              </a:rPr>
              <a:t>– хорошие семьянины. Создав семью, они уже никогда не расстаются друг с другом. </a:t>
            </a:r>
            <a:r>
              <a:rPr lang="ru-RU" sz="2200" b="1" i="1" dirty="0" smtClean="0">
                <a:latin typeface="Comic Sans MS" pitchFamily="66" charset="0"/>
              </a:rPr>
              <a:t>Питаются растительными кормами: семенами, ягодами, плодами фруктовых деревьев.</a:t>
            </a:r>
            <a:r>
              <a:rPr lang="ru-RU" sz="1800" dirty="0">
                <a:solidFill>
                  <a:srgbClr val="000000"/>
                </a:solidFill>
              </a:rPr>
              <a:t/>
            </a:r>
            <a:br>
              <a:rPr lang="ru-RU" sz="1800" dirty="0">
                <a:solidFill>
                  <a:srgbClr val="000000"/>
                </a:solidFill>
              </a:rPr>
            </a:br>
            <a:endParaRPr lang="ru-RU" sz="1800" dirty="0"/>
          </a:p>
          <a:p>
            <a:pPr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  <a:p>
            <a:endParaRPr lang="ru-RU" sz="1800" dirty="0"/>
          </a:p>
        </p:txBody>
      </p:sp>
      <p:pic>
        <p:nvPicPr>
          <p:cNvPr id="4" name="Picture 2" descr="C:\Users\User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2892" y="228600"/>
            <a:ext cx="6551908" cy="4343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000" b="1" dirty="0" smtClean="0">
                <a:solidFill>
                  <a:srgbClr val="FF0000"/>
                </a:solidFill>
                <a:latin typeface="Monotype Corsiva" pitchFamily="66" charset="0"/>
              </a:rPr>
              <a:t>Угадай птиц</a:t>
            </a:r>
            <a:endParaRPr lang="ru-RU" sz="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295400"/>
            <a:ext cx="6924975" cy="4495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1562100"/>
            <a:ext cx="2743200" cy="418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207539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8yYkNvHiYR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Птицы на кормушке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5842" name="Picture 2" descr="i_1a6cc5f1117f270c_html_m2fd835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192" y="1295400"/>
            <a:ext cx="7903068" cy="5410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487362"/>
          </a:xfrm>
        </p:spPr>
        <p:txBody>
          <a:bodyPr>
            <a:normAutofit fontScale="90000"/>
          </a:bodyPr>
          <a:lstStyle/>
          <a:p>
            <a:pPr marL="342900" indent="-342900" algn="l"/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Цель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– воспитание заботливого и доброжелательного отношения к птицам. 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Comic Sans MS" pitchFamily="66" charset="0"/>
              </a:rPr>
              <a:t>Задачи</a:t>
            </a:r>
            <a:r>
              <a:rPr lang="ru-RU" sz="2400" dirty="0" smtClean="0">
                <a:solidFill>
                  <a:srgbClr val="000000"/>
                </a:solidFill>
                <a:latin typeface="Comic Sans MS" pitchFamily="66" charset="0"/>
              </a:rPr>
              <a:t>: Дать детям представления о зимующих птицах. Обогащать словарный запас по теме «Зимующие птицы» (снегирь, синица, воробей, сорока, ворона, голубь, голодный, помогать, кормушка).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228600"/>
            <a:ext cx="5638800" cy="3124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65114744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56356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Кормушки для птиц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7890" name="Picture 2" descr="i_1a6cc5f1117f270c_html_62688df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3483232" cy="269434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7893" name="Picture 5" descr="i_1a6cc5f1117f270c_html_m64f496c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524000"/>
            <a:ext cx="2273300" cy="51689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7892" name="Picture 4" descr="i_1a6cc5f1117f270c_html_8f4f6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8170" y="943312"/>
            <a:ext cx="2663613" cy="24856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7891" name="Picture 3" descr="i_1a6cc5f1117f270c_html_1c08a2e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" y="3708908"/>
            <a:ext cx="2514600" cy="298399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4114800"/>
            <a:ext cx="3622383" cy="2414318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5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54166034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5486400" cy="4953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2743200" cy="428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533400"/>
            <a:ext cx="6096000" cy="83820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наступлением зимы многие птицы покидают родные края. Однако немало из них остаётся зимовать вместе с нами. Называются такие птицы – зимующими.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Picture 3" descr="C:\Users\User\Desktop\050800504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2178424" cy="1851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122" name="Picture 2" descr="C:\Users\User\Desktop\img_145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91000"/>
            <a:ext cx="2441173" cy="24395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123" name="Picture 3" descr="C:\Users\User\Desktop\DSC06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362200"/>
            <a:ext cx="1880235" cy="1714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124" name="Picture 4" descr="C:\Users\User\Desktop\133276773_17453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1789315"/>
            <a:ext cx="1905000" cy="24245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126" name="Picture 6" descr="C:\Users\User\Desktop\IMG_15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774075"/>
            <a:ext cx="2025188" cy="13501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127" name="Picture 7" descr="C:\Users\User\Desktop\DSC094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34048" y="4213860"/>
            <a:ext cx="2667000" cy="25182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880550"/>
            <a:ext cx="5600700" cy="39200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3962400" cy="685800"/>
          </a:xfrm>
        </p:spPr>
        <p:txBody>
          <a:bodyPr/>
          <a:lstStyle/>
          <a:p>
            <a:r>
              <a:rPr lang="ru-RU" sz="5000" b="1" dirty="0" smtClean="0">
                <a:solidFill>
                  <a:srgbClr val="FF0000"/>
                </a:solidFill>
                <a:latin typeface="Monotype Corsiva" pitchFamily="66" charset="0"/>
              </a:rPr>
              <a:t>Снегирь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4800600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latin typeface="Comic Sans MS" pitchFamily="66" charset="0"/>
              </a:rPr>
              <a:t>Грудка ярче, чем заря, </a:t>
            </a:r>
          </a:p>
          <a:p>
            <a:pPr>
              <a:buNone/>
            </a:pPr>
            <a:r>
              <a:rPr lang="ru-RU" b="1" dirty="0">
                <a:latin typeface="Comic Sans MS" pitchFamily="66" charset="0"/>
              </a:rPr>
              <a:t>У кого?.. </a:t>
            </a:r>
          </a:p>
          <a:p>
            <a:pPr>
              <a:buNone/>
            </a:pPr>
            <a:r>
              <a:rPr lang="ru-RU" b="1" i="1" dirty="0">
                <a:latin typeface="Comic Sans MS" pitchFamily="66" charset="0"/>
              </a:rPr>
              <a:t>                          </a:t>
            </a:r>
            <a:r>
              <a:rPr lang="ru-RU" b="1" i="1" dirty="0" smtClean="0">
                <a:latin typeface="Comic Sans MS" pitchFamily="66" charset="0"/>
              </a:rPr>
              <a:t>У </a:t>
            </a:r>
            <a:r>
              <a:rPr lang="ru-RU" b="1" i="1" dirty="0">
                <a:latin typeface="Comic Sans MS" pitchFamily="66" charset="0"/>
              </a:rPr>
              <a:t>снегиря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86200"/>
            <a:ext cx="8763000" cy="2971800"/>
          </a:xfrm>
        </p:spPr>
        <p:txBody>
          <a:bodyPr/>
          <a:lstStyle/>
          <a:p>
            <a:pPr marL="0" indent="457200">
              <a:buNone/>
            </a:pPr>
            <a:r>
              <a:rPr lang="ru-RU" sz="1800" b="1" i="1" dirty="0" smtClean="0">
                <a:latin typeface="Comic Sans MS" pitchFamily="66" charset="0"/>
              </a:rPr>
              <a:t>Снегирь </a:t>
            </a:r>
            <a:r>
              <a:rPr lang="ru-RU" sz="1800" b="1" i="1" dirty="0" smtClean="0">
                <a:latin typeface="Comic Sans MS" pitchFamily="66" charset="0"/>
              </a:rPr>
              <a:t>–похож на воробья. У самцов грудка, шея и щеки ярко-красного цвета, спинка серо-голубая. Голова и клюв черные, будто надета черная шапочка. Хвост и крылья тоже черного цвета, на крыльях есть светлые полосы. Толстый, широкий клюв нужен снегирям, чтобы доставать зернышки и семена ягод. У самок нет красной грудки, она серовато-бурая. </a:t>
            </a:r>
          </a:p>
          <a:p>
            <a:pPr marL="0" indent="0">
              <a:buNone/>
            </a:pPr>
            <a:r>
              <a:rPr lang="ru-RU" sz="1800" b="1" i="1" dirty="0" smtClean="0">
                <a:latin typeface="Comic Sans MS" pitchFamily="66" charset="0"/>
              </a:rPr>
              <a:t>Живут птицы в густых лесах. Чаще всего они устраивают гнезда высоко на хвойных деревьях. Питаются снегири растительной пищей: почки, семена растений. Ягоды не едят, только достают семена.</a:t>
            </a:r>
          </a:p>
          <a:p>
            <a:endParaRPr lang="ru-RU" dirty="0"/>
          </a:p>
        </p:txBody>
      </p:sp>
      <p:pic>
        <p:nvPicPr>
          <p:cNvPr id="5" name="Picture 4" descr="C:\Users\User\Desktop\снегири-688x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047" y="0"/>
            <a:ext cx="5403620" cy="3886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990600"/>
          </a:xfrm>
        </p:spPr>
        <p:txBody>
          <a:bodyPr/>
          <a:lstStyle/>
          <a:p>
            <a:r>
              <a:rPr lang="ru-RU" sz="5000" b="1" dirty="0" smtClean="0">
                <a:solidFill>
                  <a:srgbClr val="FF0000"/>
                </a:solidFill>
                <a:latin typeface="Monotype Corsiva" pitchFamily="66" charset="0"/>
              </a:rPr>
              <a:t>Синица</a:t>
            </a:r>
            <a:endParaRPr lang="ru-RU" sz="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25602" name="AutoShape 2" descr="C:\Users\User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3" name="Picture 3" descr="C:\Users\User\Desktop\b7574df4a2bd7ee133e3eba0d7a36b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14400"/>
            <a:ext cx="5714999" cy="352514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971800" y="4495800"/>
            <a:ext cx="381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ru-RU" sz="1800" b="1" i="1" kern="0" dirty="0">
                <a:solidFill>
                  <a:prstClr val="black"/>
                </a:solidFill>
                <a:latin typeface="Comic Sans MS" pitchFamily="66" charset="0"/>
              </a:rPr>
              <a:t>Я зимой люблю кормушки, </a:t>
            </a:r>
          </a:p>
          <a:p>
            <a:pPr marL="342900" lvl="0" indent="-342900" algn="l">
              <a:spcBef>
                <a:spcPct val="20000"/>
              </a:spcBef>
            </a:pPr>
            <a:r>
              <a:rPr lang="ru-RU" sz="1800" b="1" i="1" kern="0" dirty="0">
                <a:solidFill>
                  <a:prstClr val="black"/>
                </a:solidFill>
                <a:latin typeface="Comic Sans MS" pitchFamily="66" charset="0"/>
              </a:rPr>
              <a:t>Как на ёлочках игрушки, </a:t>
            </a:r>
          </a:p>
          <a:p>
            <a:pPr marL="342900" lvl="0" indent="-342900" algn="l">
              <a:spcBef>
                <a:spcPct val="20000"/>
              </a:spcBef>
            </a:pPr>
            <a:r>
              <a:rPr lang="ru-RU" sz="1800" b="1" i="1" kern="0" dirty="0">
                <a:solidFill>
                  <a:prstClr val="black"/>
                </a:solidFill>
                <a:latin typeface="Comic Sans MS" pitchFamily="66" charset="0"/>
              </a:rPr>
              <a:t>Если поклевать хочу, </a:t>
            </a:r>
          </a:p>
          <a:p>
            <a:pPr marL="342900" lvl="0" indent="-342900" algn="l">
              <a:spcBef>
                <a:spcPct val="20000"/>
              </a:spcBef>
            </a:pPr>
            <a:r>
              <a:rPr lang="ru-RU" sz="1800" b="1" i="1" kern="0" dirty="0">
                <a:solidFill>
                  <a:prstClr val="black"/>
                </a:solidFill>
                <a:latin typeface="Comic Sans MS" pitchFamily="66" charset="0"/>
              </a:rPr>
              <a:t>От одной к другой лечу. </a:t>
            </a:r>
          </a:p>
          <a:p>
            <a:pPr marL="342900" lvl="0" indent="-342900" algn="l">
              <a:spcBef>
                <a:spcPct val="20000"/>
              </a:spcBef>
            </a:pPr>
            <a:r>
              <a:rPr lang="ru-RU" sz="1800" b="1" i="1" kern="0" dirty="0">
                <a:solidFill>
                  <a:prstClr val="black"/>
                </a:solidFill>
                <a:latin typeface="Comic Sans MS" pitchFamily="66" charset="0"/>
              </a:rPr>
              <a:t>Желтогрудая я птичка, </a:t>
            </a:r>
          </a:p>
          <a:p>
            <a:pPr marL="342900" lvl="0" indent="-342900" algn="l">
              <a:spcBef>
                <a:spcPct val="20000"/>
              </a:spcBef>
            </a:pPr>
            <a:r>
              <a:rPr lang="ru-RU" sz="1800" b="1" i="1" kern="0" dirty="0">
                <a:solidFill>
                  <a:prstClr val="black"/>
                </a:solidFill>
                <a:latin typeface="Comic Sans MS" pitchFamily="66" charset="0"/>
              </a:rPr>
              <a:t>И зовут меня… (Синичка)</a:t>
            </a:r>
            <a:br>
              <a:rPr lang="ru-RU" sz="1800" b="1" i="1" kern="0" dirty="0">
                <a:solidFill>
                  <a:prstClr val="black"/>
                </a:solidFill>
                <a:latin typeface="Comic Sans MS" pitchFamily="66" charset="0"/>
              </a:rPr>
            </a:br>
            <a:endParaRPr lang="ru-RU" sz="18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38600"/>
            <a:ext cx="8534400" cy="2590800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	</a:t>
            </a:r>
            <a:r>
              <a:rPr lang="ru-RU" sz="1800" i="1" dirty="0" smtClean="0">
                <a:latin typeface="Comic Sans MS" pitchFamily="66" charset="0"/>
              </a:rPr>
              <a:t>	</a:t>
            </a:r>
            <a:r>
              <a:rPr lang="ru-RU" sz="1800" b="1" i="1" dirty="0" smtClean="0">
                <a:latin typeface="Comic Sans MS" pitchFamily="66" charset="0"/>
              </a:rPr>
              <a:t>Это </a:t>
            </a:r>
            <a:r>
              <a:rPr lang="ru-RU" sz="1800" b="1" i="1" dirty="0" smtClean="0">
                <a:latin typeface="Comic Sans MS" pitchFamily="66" charset="0"/>
              </a:rPr>
              <a:t>красивая птица. У нее на голове черная шапочка, щечки белые, на горле черная полоса – </a:t>
            </a:r>
            <a:r>
              <a:rPr lang="ru-RU" sz="1800" b="1" i="1" dirty="0" err="1" smtClean="0">
                <a:latin typeface="Comic Sans MS" pitchFamily="66" charset="0"/>
              </a:rPr>
              <a:t>галстучек</a:t>
            </a:r>
            <a:r>
              <a:rPr lang="ru-RU" sz="1800" b="1" i="1" dirty="0" smtClean="0">
                <a:latin typeface="Comic Sans MS" pitchFamily="66" charset="0"/>
              </a:rPr>
              <a:t>. Крылья и хвост – серый, спина – желто-синее, а брюшко – желтое. Синица очень прожорлива, она поедает за сутки столько, сколько весит сама. Тем самым она приносит большую пользу, поедая вредных насекомых, а в зимний денек радует нас веселой песенкой. Очень подвижная птица. Зимой сбивается в смешанные стайки и кочует с другими птицами в поисках корма. Охотно посещает кормушки, где кормится семечками подсолнуха, кусочками сала. </a:t>
            </a:r>
            <a:endParaRPr lang="ru-RU" sz="1800" b="1" i="1" dirty="0">
              <a:latin typeface="Comic Sans MS" pitchFamily="66" charset="0"/>
            </a:endParaRPr>
          </a:p>
        </p:txBody>
      </p:sp>
      <p:pic>
        <p:nvPicPr>
          <p:cNvPr id="5" name="Picture 4" descr="C:\Users\User\Desktop\DSC09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"/>
            <a:ext cx="5817023" cy="3657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715962"/>
          </a:xfrm>
        </p:spPr>
        <p:txBody>
          <a:bodyPr/>
          <a:lstStyle/>
          <a:p>
            <a:r>
              <a:rPr lang="ru-RU" sz="5000" b="1" dirty="0" smtClean="0">
                <a:solidFill>
                  <a:srgbClr val="FF0000"/>
                </a:solidFill>
                <a:latin typeface="Monotype Corsiva" pitchFamily="66" charset="0"/>
              </a:rPr>
              <a:t>Воробей</a:t>
            </a:r>
            <a:endParaRPr lang="ru-RU" sz="5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22" name="Picture 2" descr="C:\Users\User\Desktop\1099477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190" y="914400"/>
            <a:ext cx="6225210" cy="387985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308860" y="49530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800" b="1" i="1" dirty="0">
                <a:latin typeface="Comic Sans MS" pitchFamily="66" charset="0"/>
              </a:rPr>
              <a:t>В серой шубке перьевой,</a:t>
            </a:r>
          </a:p>
          <a:p>
            <a:pPr>
              <a:buNone/>
            </a:pPr>
            <a:r>
              <a:rPr lang="ru-RU" sz="1800" b="1" i="1" dirty="0">
                <a:latin typeface="Comic Sans MS" pitchFamily="66" charset="0"/>
              </a:rPr>
              <a:t>И в морозы он герой,</a:t>
            </a:r>
          </a:p>
          <a:p>
            <a:pPr>
              <a:buNone/>
            </a:pPr>
            <a:r>
              <a:rPr lang="ru-RU" sz="1800" b="1" i="1" dirty="0">
                <a:latin typeface="Comic Sans MS" pitchFamily="66" charset="0"/>
              </a:rPr>
              <a:t>Назови его скорей,</a:t>
            </a:r>
          </a:p>
          <a:p>
            <a:pPr>
              <a:buNone/>
            </a:pPr>
            <a:r>
              <a:rPr lang="ru-RU" sz="1800" b="1" i="1" dirty="0">
                <a:latin typeface="Comic Sans MS" pitchFamily="66" charset="0"/>
              </a:rPr>
              <a:t>Кто там скачет? </a:t>
            </a:r>
            <a:r>
              <a:rPr lang="ru-RU" sz="1800" b="1" i="1" dirty="0" smtClean="0">
                <a:latin typeface="Comic Sans MS" pitchFamily="66" charset="0"/>
              </a:rPr>
              <a:t>(Воробей)</a:t>
            </a:r>
            <a:endParaRPr lang="ru-RU" sz="1800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CAA42"/>
        </a:lt2>
        <a:accent1>
          <a:srgbClr val="9BB249"/>
        </a:accent1>
        <a:accent2>
          <a:srgbClr val="67B64F"/>
        </a:accent2>
        <a:accent3>
          <a:srgbClr val="FFFFFF"/>
        </a:accent3>
        <a:accent4>
          <a:srgbClr val="404040"/>
        </a:accent4>
        <a:accent5>
          <a:srgbClr val="CBD5B1"/>
        </a:accent5>
        <a:accent6>
          <a:srgbClr val="5DA547"/>
        </a:accent6>
        <a:hlink>
          <a:srgbClr val="B8CC7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101D0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101D0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42640C"/>
        </a:lt2>
        <a:accent1>
          <a:srgbClr val="8EB81F"/>
        </a:accent1>
        <a:accent2>
          <a:srgbClr val="C6D938"/>
        </a:accent2>
        <a:accent3>
          <a:srgbClr val="FFFFFF"/>
        </a:accent3>
        <a:accent4>
          <a:srgbClr val="404040"/>
        </a:accent4>
        <a:accent5>
          <a:srgbClr val="C6D8AB"/>
        </a:accent5>
        <a:accent6>
          <a:srgbClr val="B3C432"/>
        </a:accent6>
        <a:hlink>
          <a:srgbClr val="67841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E1E4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535</Words>
  <Application>Microsoft Office PowerPoint</Application>
  <PresentationFormat>Экран (4:3)</PresentationFormat>
  <Paragraphs>58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powerpoint-template-24</vt:lpstr>
      <vt:lpstr>«Зимующие птицы»  для детей младшей группы</vt:lpstr>
      <vt:lpstr>                                     Цель – воспитание заботливого и доброжелательного отношения к птицам.   Задачи: Дать детям представления о зимующих птицах. Обогащать словарный запас по теме «Зимующие птицы» (снегирь, синица, воробей, сорока, ворона, голубь, голодный, помогать, кормушка).  </vt:lpstr>
      <vt:lpstr>Слайд 3</vt:lpstr>
      <vt:lpstr>    С наступлением зимы многие птицы покидают родные края. Однако немало из них остаётся зимовать вместе с нами. Называются такие птицы – зимующими.   </vt:lpstr>
      <vt:lpstr>Снегирь </vt:lpstr>
      <vt:lpstr>Слайд 6</vt:lpstr>
      <vt:lpstr>Синица</vt:lpstr>
      <vt:lpstr>Слайд 8</vt:lpstr>
      <vt:lpstr>Воробей</vt:lpstr>
      <vt:lpstr>Слайд 10</vt:lpstr>
      <vt:lpstr>Сорока</vt:lpstr>
      <vt:lpstr>Слайд 12</vt:lpstr>
      <vt:lpstr>Ворона </vt:lpstr>
      <vt:lpstr>Слайд 14</vt:lpstr>
      <vt:lpstr>Голубь</vt:lpstr>
      <vt:lpstr>Слайд 16</vt:lpstr>
      <vt:lpstr>Угадай птиц</vt:lpstr>
      <vt:lpstr>Слайд 18</vt:lpstr>
      <vt:lpstr>Птицы на кормушке</vt:lpstr>
      <vt:lpstr>Кормушки для птиц</vt:lpstr>
      <vt:lpstr>Слайд 21</vt:lpstr>
    </vt:vector>
  </TitlesOfParts>
  <Company>Templates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Оксана</cp:lastModifiedBy>
  <cp:revision>111</cp:revision>
  <dcterms:created xsi:type="dcterms:W3CDTF">2007-04-02T02:11:51Z</dcterms:created>
  <dcterms:modified xsi:type="dcterms:W3CDTF">2020-11-08T10:53:35Z</dcterms:modified>
</cp:coreProperties>
</file>