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70" r:id="rId7"/>
    <p:sldId id="271" r:id="rId8"/>
    <p:sldId id="282" r:id="rId9"/>
    <p:sldId id="262" r:id="rId10"/>
    <p:sldId id="263" r:id="rId11"/>
    <p:sldId id="274" r:id="rId12"/>
    <p:sldId id="264" r:id="rId13"/>
    <p:sldId id="276" r:id="rId14"/>
    <p:sldId id="278" r:id="rId15"/>
    <p:sldId id="265" r:id="rId16"/>
    <p:sldId id="281" r:id="rId17"/>
    <p:sldId id="266" r:id="rId18"/>
    <p:sldId id="277" r:id="rId19"/>
    <p:sldId id="284" r:id="rId20"/>
    <p:sldId id="269" r:id="rId21"/>
    <p:sldId id="273" r:id="rId22"/>
    <p:sldId id="280" r:id="rId23"/>
    <p:sldId id="279" r:id="rId24"/>
    <p:sldId id="283" r:id="rId25"/>
    <p:sldId id="27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6" d="100"/>
          <a:sy n="66" d="100"/>
        </p:scale>
        <p:origin x="127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D6B6BA-ED3D-4471-AC5C-9185E6795E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6CB83-BD08-4F37-A4D3-1C86CC3C53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18288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334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15BF9-625F-4BB5-8255-A1C2E618754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0709E-216D-468D-B230-A085EEE909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373A8-2190-41B7-8E9D-57550F3B98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EFDE7-6E5F-408C-BB6D-F0D8EA4F3F4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C410-60A6-4EAE-A9DB-EF70A5AC924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14E2F-D5BB-4758-89AA-DD89E7C9D7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18DAD-D27E-4AE4-AC7F-22837BCB22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D5790-953F-4378-848E-5AD2724DC82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D4859-A956-4FFE-A93A-C0FB3F895C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31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6E3F0D-EE46-4138-AF26-F7FAB99AD7B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6.jpeg"/><Relationship Id="rId7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7286676" cy="1143008"/>
          </a:xfrm>
        </p:spPr>
        <p:txBody>
          <a:bodyPr/>
          <a:lstStyle/>
          <a:p>
            <a:r>
              <a:rPr lang="ru-RU" b="1" dirty="0" err="1" smtClean="0">
                <a:solidFill>
                  <a:srgbClr val="006600"/>
                </a:solidFill>
              </a:rPr>
              <a:t>Алчевский</a:t>
            </a:r>
            <a:r>
              <a:rPr lang="ru-RU" b="1" dirty="0" smtClean="0">
                <a:solidFill>
                  <a:srgbClr val="006600"/>
                </a:solidFill>
              </a:rPr>
              <a:t> строительный колледж Дон ГТУ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7629556" cy="3357586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 время прохождения </a:t>
            </a:r>
          </a:p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производственной практики </a:t>
            </a:r>
          </a:p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студентами</a:t>
            </a:r>
          </a:p>
          <a:p>
            <a:pPr algn="r"/>
            <a:endParaRPr lang="ru-RU" sz="2400" b="1" dirty="0" smtClean="0">
              <a:solidFill>
                <a:srgbClr val="006600"/>
              </a:solidFill>
            </a:endParaRPr>
          </a:p>
          <a:p>
            <a:pPr algn="r"/>
            <a:r>
              <a:rPr lang="ru-RU" sz="2400" b="1" smtClean="0">
                <a:solidFill>
                  <a:srgbClr val="006600"/>
                </a:solidFill>
              </a:rPr>
              <a:t>Подготовила</a:t>
            </a:r>
            <a:r>
              <a:rPr lang="ru-RU" sz="2400" b="1" smtClean="0">
                <a:solidFill>
                  <a:srgbClr val="006600"/>
                </a:solidFill>
              </a:rPr>
              <a:t>:</a:t>
            </a:r>
            <a:endParaRPr lang="ru-RU" sz="2400" b="1" dirty="0" smtClean="0">
              <a:solidFill>
                <a:srgbClr val="00660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6600"/>
                </a:solidFill>
              </a:rPr>
              <a:t>                      Шишкина Л.Н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4" name="Рисунок 3" descr="C:\Users\Игорь\Downloads\den-ohrani-truda-prazd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24"/>
            <a:ext cx="3571900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Игорь\Downloads\m_11785.jpg"/>
          <p:cNvPicPr>
            <a:picLocks noChangeAspect="1" noChangeArrowheads="1"/>
          </p:cNvPicPr>
          <p:nvPr/>
        </p:nvPicPr>
        <p:blipFill>
          <a:blip r:embed="rId3" cstate="print"/>
          <a:srcRect l="12500" r="10156"/>
          <a:stretch>
            <a:fillRect/>
          </a:stretch>
        </p:blipFill>
        <p:spPr bwMode="auto">
          <a:xfrm>
            <a:off x="0" y="0"/>
            <a:ext cx="1399748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горь\Downloads\image001_142.jpg"/>
          <p:cNvPicPr>
            <a:picLocks noChangeAspect="1" noChangeArrowheads="1"/>
          </p:cNvPicPr>
          <p:nvPr/>
        </p:nvPicPr>
        <p:blipFill>
          <a:blip r:embed="rId4" cstate="print"/>
          <a:srcRect l="2174" t="19827" r="2174" b="24138"/>
          <a:stretch>
            <a:fillRect/>
          </a:stretch>
        </p:blipFill>
        <p:spPr bwMode="auto">
          <a:xfrm>
            <a:off x="1071538" y="2027028"/>
            <a:ext cx="7786742" cy="1116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57224" y="214290"/>
            <a:ext cx="792961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чающимся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время производственной практики должны быть созданы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езопасные условия труда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условия труда, при которых воздействие на работающих вредных и (или) опасных производственных факторов исключено либо уровни их воздействия не превышают установленных нормативов, что отражено 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«Акте обследования рабочих мест»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Игорь\Downloads\m_11785.jpg"/>
          <p:cNvPicPr>
            <a:picLocks noChangeAspect="1" noChangeArrowheads="1"/>
          </p:cNvPicPr>
          <p:nvPr/>
        </p:nvPicPr>
        <p:blipFill>
          <a:blip r:embed="rId2" cstate="print"/>
          <a:srcRect l="12500" r="10156"/>
          <a:stretch>
            <a:fillRect/>
          </a:stretch>
        </p:blipFill>
        <p:spPr bwMode="auto">
          <a:xfrm>
            <a:off x="0" y="0"/>
            <a:ext cx="1105039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Игорь\Downloads\698302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357694"/>
            <a:ext cx="1357290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75" b="700"/>
          <a:stretch>
            <a:fillRect/>
          </a:stretch>
        </p:blipFill>
        <p:spPr bwMode="auto">
          <a:xfrm>
            <a:off x="1142976" y="285728"/>
            <a:ext cx="4389438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Игорь\Downloads\m_11785.jpg"/>
          <p:cNvPicPr>
            <a:picLocks noChangeAspect="1" noChangeArrowheads="1"/>
          </p:cNvPicPr>
          <p:nvPr/>
        </p:nvPicPr>
        <p:blipFill>
          <a:blip r:embed="rId3" cstate="print"/>
          <a:srcRect l="12500" r="10156"/>
          <a:stretch>
            <a:fillRect/>
          </a:stretch>
        </p:blipFill>
        <p:spPr bwMode="auto">
          <a:xfrm>
            <a:off x="0" y="0"/>
            <a:ext cx="1178710" cy="114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3.jpeg"/>
          <p:cNvPicPr/>
          <p:nvPr/>
        </p:nvPicPr>
        <p:blipFill>
          <a:blip r:embed="rId4" cstate="print"/>
          <a:srcRect l="4633" t="8247" r="6564" b="10309"/>
          <a:stretch>
            <a:fillRect/>
          </a:stretch>
        </p:blipFill>
        <p:spPr bwMode="auto">
          <a:xfrm>
            <a:off x="5786446" y="2643182"/>
            <a:ext cx="3143240" cy="200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6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705350"/>
            <a:ext cx="1524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7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14290"/>
            <a:ext cx="16573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71538" y="142852"/>
            <a:ext cx="78581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Мастерами 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/о составляется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маршрутная карта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согласно которой контролируются все 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абочие места – т.е. те места, где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учащиеся- практиканты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должны находиться или куда им необходимо прибыть в связи с их работой и которые прямо или косвенно находятся под контролем наставников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числа опытных работников предприятия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закрепленных за учащимися.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Игорь\Downloads\m_11785.jpg"/>
          <p:cNvPicPr>
            <a:picLocks noChangeAspect="1" noChangeArrowheads="1"/>
          </p:cNvPicPr>
          <p:nvPr/>
        </p:nvPicPr>
        <p:blipFill>
          <a:blip r:embed="rId2" cstate="print"/>
          <a:srcRect l="12500" r="10156"/>
          <a:stretch>
            <a:fillRect/>
          </a:stretch>
        </p:blipFill>
        <p:spPr bwMode="auto">
          <a:xfrm>
            <a:off x="0" y="0"/>
            <a:ext cx="1105039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Игорь\Downloads\oGB3eEc1i4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143380"/>
            <a:ext cx="1104900" cy="110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9543" r="10571"/>
          <a:stretch>
            <a:fillRect/>
          </a:stretch>
        </p:blipFill>
        <p:spPr bwMode="auto">
          <a:xfrm>
            <a:off x="1428728" y="357166"/>
            <a:ext cx="7215238" cy="614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Игорь\Downloads\m_11785.jpg"/>
          <p:cNvPicPr>
            <a:picLocks noChangeAspect="1" noChangeArrowheads="1"/>
          </p:cNvPicPr>
          <p:nvPr/>
        </p:nvPicPr>
        <p:blipFill>
          <a:blip r:embed="rId3" cstate="print"/>
          <a:srcRect l="12500" r="10156"/>
          <a:stretch>
            <a:fillRect/>
          </a:stretch>
        </p:blipFill>
        <p:spPr bwMode="auto">
          <a:xfrm>
            <a:off x="0" y="0"/>
            <a:ext cx="1105039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Игорь\Downloads\698302_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357430"/>
            <a:ext cx="2251057" cy="224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212112\P2130667.JPG"/>
          <p:cNvPicPr/>
          <p:nvPr/>
        </p:nvPicPr>
        <p:blipFill>
          <a:blip r:embed="rId2" cstate="print"/>
          <a:srcRect t="16707"/>
          <a:stretch>
            <a:fillRect/>
          </a:stretch>
        </p:blipFill>
        <p:spPr bwMode="auto">
          <a:xfrm>
            <a:off x="4071934" y="4572008"/>
            <a:ext cx="207170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G:\212112\P2210675.JPG"/>
          <p:cNvPicPr/>
          <p:nvPr/>
        </p:nvPicPr>
        <p:blipFill>
          <a:blip r:embed="rId3" cstate="print"/>
          <a:srcRect t="7353" r="22281"/>
          <a:stretch>
            <a:fillRect/>
          </a:stretch>
        </p:blipFill>
        <p:spPr bwMode="auto">
          <a:xfrm>
            <a:off x="6000760" y="357166"/>
            <a:ext cx="290036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G:\212112\P22106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14290"/>
            <a:ext cx="335758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:\212112\P21306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714752"/>
            <a:ext cx="2428892" cy="291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G:\212112\P2130672.JPG"/>
          <p:cNvPicPr/>
          <p:nvPr/>
        </p:nvPicPr>
        <p:blipFill>
          <a:blip r:embed="rId6" cstate="print"/>
          <a:srcRect l="16034" t="12206" r="8926"/>
          <a:stretch>
            <a:fillRect/>
          </a:stretch>
        </p:blipFill>
        <p:spPr bwMode="auto">
          <a:xfrm>
            <a:off x="428596" y="3786190"/>
            <a:ext cx="335758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:\images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2714620"/>
            <a:ext cx="2543175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Игорь\Downloads\m_11785.jpg"/>
          <p:cNvPicPr>
            <a:picLocks noChangeAspect="1" noChangeArrowheads="1"/>
          </p:cNvPicPr>
          <p:nvPr/>
        </p:nvPicPr>
        <p:blipFill>
          <a:blip r:embed="rId8" cstate="print"/>
          <a:srcRect l="12500" r="10156"/>
          <a:stretch>
            <a:fillRect/>
          </a:stretch>
        </p:blipFill>
        <p:spPr bwMode="auto">
          <a:xfrm>
            <a:off x="0" y="0"/>
            <a:ext cx="1071538" cy="1039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14348" y="2786058"/>
            <a:ext cx="4214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Группа №10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42976" y="285728"/>
            <a:ext cx="771530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Во время прохождения  производственной практики учащийся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обязан: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добросовестно исполнять свои  обязанности, возложенные на него  договором;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 соблюдать правила внутреннего трудового распорядка организации;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 соблюдать трудовую дисциплину; </a:t>
            </a:r>
            <a:endParaRPr lang="ru-RU" b="1" dirty="0" smtClean="0">
              <a:solidFill>
                <a:srgbClr val="0066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 выполнять установленные нормы труда; </a:t>
            </a:r>
            <a:endParaRPr lang="ru-RU" b="1" dirty="0" smtClean="0">
              <a:solidFill>
                <a:srgbClr val="0066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 соблюдать требования по охране труда и обеспечению безопасности труда; </a:t>
            </a:r>
            <a:endParaRPr lang="ru-RU" b="1" dirty="0" smtClean="0">
              <a:solidFill>
                <a:srgbClr val="0066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 бережно относиться к имуществу работодателя и других работников;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dirty="0" smtClean="0">
                <a:solidFill>
                  <a:srgbClr val="0066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незамедлительно сообщить работодателю либо непосредственному руководителю о возникновении ситуации, представляющей угрозу жизни и здоровью людей, сохранности имущества работодателя.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Игорь\Downloads\m_11785.jpg"/>
          <p:cNvPicPr>
            <a:picLocks noChangeAspect="1" noChangeArrowheads="1"/>
          </p:cNvPicPr>
          <p:nvPr/>
        </p:nvPicPr>
        <p:blipFill>
          <a:blip r:embed="rId2" cstate="print"/>
          <a:srcRect l="12500" r="10156"/>
          <a:stretch>
            <a:fillRect/>
          </a:stretch>
        </p:blipFill>
        <p:spPr bwMode="auto">
          <a:xfrm>
            <a:off x="0" y="0"/>
            <a:ext cx="1071538" cy="1039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Игорь\Downloads\698302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3" y="1500174"/>
            <a:ext cx="1428728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28728" y="428604"/>
            <a:ext cx="6143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№14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Фото02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643314"/>
            <a:ext cx="207170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Фото0224.jpg"/>
          <p:cNvPicPr/>
          <p:nvPr/>
        </p:nvPicPr>
        <p:blipFill>
          <a:blip r:embed="rId3" cstate="print"/>
          <a:srcRect t="12519"/>
          <a:stretch>
            <a:fillRect/>
          </a:stretch>
        </p:blipFill>
        <p:spPr bwMode="auto">
          <a:xfrm>
            <a:off x="6715140" y="500042"/>
            <a:ext cx="183800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Фото0227.jpg"/>
          <p:cNvPicPr/>
          <p:nvPr/>
        </p:nvPicPr>
        <p:blipFill>
          <a:blip r:embed="rId4" cstate="print"/>
          <a:srcRect t="21221"/>
          <a:stretch>
            <a:fillRect/>
          </a:stretch>
        </p:blipFill>
        <p:spPr bwMode="auto">
          <a:xfrm>
            <a:off x="1000100" y="3857628"/>
            <a:ext cx="2488462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Фото0223.jpg"/>
          <p:cNvPicPr/>
          <p:nvPr/>
        </p:nvPicPr>
        <p:blipFill>
          <a:blip r:embed="rId5" cstate="print"/>
          <a:srcRect t="16880" r="18447"/>
          <a:stretch>
            <a:fillRect/>
          </a:stretch>
        </p:blipFill>
        <p:spPr bwMode="auto">
          <a:xfrm>
            <a:off x="1214414" y="1428736"/>
            <a:ext cx="2517587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Фото0225.jpg"/>
          <p:cNvPicPr/>
          <p:nvPr/>
        </p:nvPicPr>
        <p:blipFill>
          <a:blip r:embed="rId6" cstate="print"/>
          <a:srcRect l="9553" t="23817" r="8537"/>
          <a:stretch>
            <a:fillRect/>
          </a:stretch>
        </p:blipFill>
        <p:spPr bwMode="auto">
          <a:xfrm>
            <a:off x="6786578" y="3786190"/>
            <a:ext cx="2176463" cy="274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Игорь\Downloads\m_11785.jpg"/>
          <p:cNvPicPr>
            <a:picLocks noChangeAspect="1" noChangeArrowheads="1"/>
          </p:cNvPicPr>
          <p:nvPr/>
        </p:nvPicPr>
        <p:blipFill>
          <a:blip r:embed="rId7" cstate="print"/>
          <a:srcRect l="12500" r="10156"/>
          <a:stretch>
            <a:fillRect/>
          </a:stretch>
        </p:blipFill>
        <p:spPr bwMode="auto">
          <a:xfrm>
            <a:off x="0" y="0"/>
            <a:ext cx="1105039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j007919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1142984"/>
            <a:ext cx="137636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1538" y="0"/>
            <a:ext cx="7786742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посещения мастер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/о контролирует вопросы ОТ и ТБ: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словия труда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совокупность факторов производственной среды и трудового процесса, оказывающих влияние на работоспособность и здоровье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учащегося- практиканта;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</a:rPr>
              <a:t> использование средств индивидуальной и коллективной </a:t>
            </a:r>
            <a:r>
              <a:rPr lang="ru-RU" sz="2800" b="1" dirty="0" smtClean="0">
                <a:solidFill>
                  <a:srgbClr val="006600"/>
                </a:solidFill>
              </a:rPr>
              <a:t>защиты</a:t>
            </a:r>
            <a:r>
              <a:rPr lang="ru-RU" sz="2800" dirty="0" smtClean="0">
                <a:solidFill>
                  <a:srgbClr val="006600"/>
                </a:solidFill>
              </a:rPr>
              <a:t>  - </a:t>
            </a:r>
            <a:r>
              <a:rPr lang="ru-RU" sz="2800" b="1" dirty="0" smtClean="0">
                <a:solidFill>
                  <a:srgbClr val="006600"/>
                </a:solidFill>
              </a:rPr>
              <a:t>технических средств, используемых для предотвращения </a:t>
            </a:r>
          </a:p>
          <a:p>
            <a:pPr eaLnBrk="1" hangingPunct="1"/>
            <a:r>
              <a:rPr lang="ru-RU" sz="2800" b="1" dirty="0" smtClean="0">
                <a:solidFill>
                  <a:srgbClr val="006600"/>
                </a:solidFill>
              </a:rPr>
              <a:t>или уменьшения воздействия на </a:t>
            </a:r>
          </a:p>
          <a:p>
            <a:pPr eaLnBrk="1" hangingPunct="1"/>
            <a:r>
              <a:rPr lang="ru-RU" sz="2800" b="1" dirty="0" smtClean="0">
                <a:solidFill>
                  <a:srgbClr val="006600"/>
                </a:solidFill>
              </a:rPr>
              <a:t>работников вредных и (или) </a:t>
            </a:r>
          </a:p>
          <a:p>
            <a:pPr eaLnBrk="1" hangingPunct="1"/>
            <a:r>
              <a:rPr lang="ru-RU" sz="2800" b="1" dirty="0" smtClean="0">
                <a:solidFill>
                  <a:srgbClr val="006600"/>
                </a:solidFill>
              </a:rPr>
              <a:t>опасных производственных </a:t>
            </a:r>
          </a:p>
          <a:p>
            <a:pPr eaLnBrk="1" hangingPunct="1"/>
            <a:r>
              <a:rPr lang="ru-RU" sz="2800" b="1" dirty="0" smtClean="0">
                <a:solidFill>
                  <a:srgbClr val="006600"/>
                </a:solidFill>
              </a:rPr>
              <a:t>факторов, а также </a:t>
            </a:r>
          </a:p>
          <a:p>
            <a:pPr eaLnBrk="1" hangingPunct="1"/>
            <a:r>
              <a:rPr lang="ru-RU" sz="2800" b="1" dirty="0" smtClean="0">
                <a:solidFill>
                  <a:srgbClr val="006600"/>
                </a:solidFill>
              </a:rPr>
              <a:t>для защиты от загрязнения;</a:t>
            </a:r>
            <a:endParaRPr lang="ru-RU" sz="2800" dirty="0" smtClean="0">
              <a:solidFill>
                <a:srgbClr val="0066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n00635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85924" cy="1285860"/>
          </a:xfrm>
          <a:prstGeom prst="rect">
            <a:avLst/>
          </a:prstGeom>
          <a:noFill/>
        </p:spPr>
      </p:pic>
      <p:pic>
        <p:nvPicPr>
          <p:cNvPr id="5" name="Picture 1" descr="G: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929066"/>
            <a:ext cx="2214546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643182"/>
            <a:ext cx="821533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воевременное проведение всех необходимых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инструктажей по ОТ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ормы переноса тяжестей учащимися;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правила личной гигиены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должен  соблюдать учащийся при выполнении работы;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использование труда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 не по назначению.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G:\images.jpeg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0"/>
            <a:ext cx="392909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Игорь\Downloads\m_11785.jpg"/>
          <p:cNvPicPr>
            <a:picLocks noChangeAspect="1" noChangeArrowheads="1"/>
          </p:cNvPicPr>
          <p:nvPr/>
        </p:nvPicPr>
        <p:blipFill>
          <a:blip r:embed="rId3" cstate="print"/>
          <a:srcRect l="12500" r="10156"/>
          <a:stretch>
            <a:fillRect/>
          </a:stretch>
        </p:blipFill>
        <p:spPr bwMode="auto">
          <a:xfrm>
            <a:off x="0" y="0"/>
            <a:ext cx="1178710" cy="114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Игорь\Downloads\oGB3eEc1i4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071546"/>
            <a:ext cx="1104900" cy="110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Игорь\Downloads\oGB3eEc1i4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000108"/>
            <a:ext cx="1104900" cy="110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SCF2115.JPG"/>
          <p:cNvPicPr/>
          <p:nvPr/>
        </p:nvPicPr>
        <p:blipFill>
          <a:blip r:embed="rId2" cstate="print"/>
          <a:srcRect r="25224" b="46551"/>
          <a:stretch>
            <a:fillRect/>
          </a:stretch>
        </p:blipFill>
        <p:spPr bwMode="auto">
          <a:xfrm>
            <a:off x="5500694" y="428604"/>
            <a:ext cx="337921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E:\DSCF2117.JPG"/>
          <p:cNvPicPr/>
          <p:nvPr/>
        </p:nvPicPr>
        <p:blipFill>
          <a:blip r:embed="rId3" cstate="print"/>
          <a:srcRect l="31908" r="21896"/>
          <a:stretch>
            <a:fillRect/>
          </a:stretch>
        </p:blipFill>
        <p:spPr bwMode="auto">
          <a:xfrm>
            <a:off x="7000892" y="3714752"/>
            <a:ext cx="185738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E:\DSCF2122.JPG"/>
          <p:cNvPicPr/>
          <p:nvPr/>
        </p:nvPicPr>
        <p:blipFill>
          <a:blip r:embed="rId4" cstate="print"/>
          <a:srcRect l="20043" t="11538" r="10362"/>
          <a:stretch>
            <a:fillRect/>
          </a:stretch>
        </p:blipFill>
        <p:spPr bwMode="auto">
          <a:xfrm>
            <a:off x="3643306" y="3643314"/>
            <a:ext cx="3148480" cy="283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:\DSCF2119.JPG"/>
          <p:cNvPicPr/>
          <p:nvPr/>
        </p:nvPicPr>
        <p:blipFill>
          <a:blip r:embed="rId5" cstate="print"/>
          <a:srcRect l="22288" t="16366"/>
          <a:stretch>
            <a:fillRect/>
          </a:stretch>
        </p:blipFill>
        <p:spPr bwMode="auto">
          <a:xfrm>
            <a:off x="1142976" y="3643314"/>
            <a:ext cx="1933575" cy="277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Игорь\Downloads\m_11785.jpg"/>
          <p:cNvPicPr>
            <a:picLocks noChangeAspect="1" noChangeArrowheads="1"/>
          </p:cNvPicPr>
          <p:nvPr/>
        </p:nvPicPr>
        <p:blipFill>
          <a:blip r:embed="rId6" cstate="print"/>
          <a:srcRect l="12500" r="10156"/>
          <a:stretch>
            <a:fillRect/>
          </a:stretch>
        </p:blipFill>
        <p:spPr bwMode="auto">
          <a:xfrm>
            <a:off x="0" y="0"/>
            <a:ext cx="1178710" cy="114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43306" y="2857496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№12</a:t>
            </a:r>
            <a:endParaRPr lang="ru-RU" sz="3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Игорь\Downloads\0_51d29_63a97b6e_X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571480"/>
            <a:ext cx="13573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DSCF2112.JPG"/>
          <p:cNvPicPr/>
          <p:nvPr/>
        </p:nvPicPr>
        <p:blipFill>
          <a:blip r:embed="rId8" cstate="print"/>
          <a:srcRect l="29690" r="28745" b="52320"/>
          <a:stretch>
            <a:fillRect/>
          </a:stretch>
        </p:blipFill>
        <p:spPr bwMode="auto">
          <a:xfrm>
            <a:off x="1071538" y="357166"/>
            <a:ext cx="253841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"/>
            <a:ext cx="8215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предприятий, на которых проходят производственную практику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обучающиеся АСК «Дон ГТУ»: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Игорь\Downloads\m_11785.jpg"/>
          <p:cNvPicPr>
            <a:picLocks noChangeAspect="1" noChangeArrowheads="1"/>
          </p:cNvPicPr>
          <p:nvPr/>
        </p:nvPicPr>
        <p:blipFill>
          <a:blip r:embed="rId2" cstate="print"/>
          <a:srcRect l="12500" r="10156"/>
          <a:stretch>
            <a:fillRect/>
          </a:stretch>
        </p:blipFill>
        <p:spPr bwMode="auto">
          <a:xfrm>
            <a:off x="0" y="0"/>
            <a:ext cx="1399748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1345545"/>
            <a:ext cx="735811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ООО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ФИРН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Автобаза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Луганскуголь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Алчевское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производственное управление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водопроводно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канализационного хозяйства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КТП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Алчевсктеплокоммунэнерго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ООО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СТРИНГ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ООО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Коксохимремонт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КП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Перевальское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жилищно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коммунальное управление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ГОАО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Стахановский РМЗ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ПАО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Алчевск- Авто»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ЧП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Каменев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ПП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Филиал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Перевальский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райавтодор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ЧП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АУМ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КП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АЛЧЕВСКПАСТРАНС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СТО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Форсаж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 ЧП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Скит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 ЧП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Гусев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ЧП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Катышев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C:\Users\Игорь\Downloads\i981a6c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818"/>
            <a:ext cx="2643206" cy="211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57224" y="285728"/>
            <a:ext cx="8072494" cy="75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На предприятиях учащиеся пользуются: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анитарно-бытовыми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помещениями: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душевыми, помещениями для охлаждения или обогрева работников, хранения, сушки, очистки и ремонта спецодежды и обуви, личной гигиены и др.      или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санитарно-бытовыми устройствами:</a:t>
            </a: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 smtClean="0">
                <a:solidFill>
                  <a:srgbClr val="006600"/>
                </a:solidFill>
                <a:latin typeface="+mj-lt"/>
              </a:rPr>
              <a:t>душевыми, устройствами для обеспылевания спецодежды, питьевым водоснабжением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Picture 3" descr="C:\Users\Игорь\Downloads\m_11785.jpg"/>
          <p:cNvPicPr>
            <a:picLocks noChangeAspect="1" noChangeArrowheads="1"/>
          </p:cNvPicPr>
          <p:nvPr/>
        </p:nvPicPr>
        <p:blipFill>
          <a:blip r:embed="rId2" cstate="print"/>
          <a:srcRect l="12500" r="10156"/>
          <a:stretch>
            <a:fillRect/>
          </a:stretch>
        </p:blipFill>
        <p:spPr bwMode="auto">
          <a:xfrm>
            <a:off x="0" y="0"/>
            <a:ext cx="1178710" cy="114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Игорь\Downloads\m_11785.jpg"/>
          <p:cNvPicPr>
            <a:picLocks noChangeAspect="1" noChangeArrowheads="1"/>
          </p:cNvPicPr>
          <p:nvPr/>
        </p:nvPicPr>
        <p:blipFill>
          <a:blip r:embed="rId2" cstate="print"/>
          <a:srcRect l="12500" r="10156"/>
          <a:stretch>
            <a:fillRect/>
          </a:stretch>
        </p:blipFill>
        <p:spPr bwMode="auto">
          <a:xfrm>
            <a:off x="0" y="0"/>
            <a:ext cx="1178710" cy="114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71876"/>
            <a:ext cx="200026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IMAG04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66"/>
            <a:ext cx="277177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:\IMAG04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57166"/>
            <a:ext cx="328614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:\IMAG0415.jpg"/>
          <p:cNvPicPr/>
          <p:nvPr/>
        </p:nvPicPr>
        <p:blipFill>
          <a:blip r:embed="rId6" cstate="print"/>
          <a:srcRect l="27900" r="18033"/>
          <a:stretch>
            <a:fillRect/>
          </a:stretch>
        </p:blipFill>
        <p:spPr bwMode="auto">
          <a:xfrm>
            <a:off x="857224" y="3929066"/>
            <a:ext cx="2306957" cy="270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:\IMAG0408.jpg"/>
          <p:cNvPicPr/>
          <p:nvPr/>
        </p:nvPicPr>
        <p:blipFill>
          <a:blip r:embed="rId7" cstate="print"/>
          <a:srcRect l="8659" t="15865" r="10689"/>
          <a:stretch>
            <a:fillRect/>
          </a:stretch>
        </p:blipFill>
        <p:spPr bwMode="auto">
          <a:xfrm>
            <a:off x="5786446" y="4357694"/>
            <a:ext cx="3041905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:\IMAG0413.jpg"/>
          <p:cNvPicPr/>
          <p:nvPr/>
        </p:nvPicPr>
        <p:blipFill>
          <a:blip r:embed="rId8" cstate="print"/>
          <a:srcRect l="35436" r="13137" b="47837"/>
          <a:stretch>
            <a:fillRect/>
          </a:stretch>
        </p:blipFill>
        <p:spPr bwMode="auto">
          <a:xfrm>
            <a:off x="6215074" y="2500306"/>
            <a:ext cx="257176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85852" y="2786058"/>
            <a:ext cx="4143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№13,15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643570" y="285728"/>
            <a:ext cx="31432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за организацией и  прохождением производственной практики на предприятии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357290" y="4714884"/>
            <a:ext cx="33575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роведение инструктажей по вопросам охраны труда с мастерами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5" y="2857496"/>
            <a:ext cx="5429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СТАРШИМ МАСТЕРОМ ОСУЩЕСТВЛЯЕТСЯ </a:t>
            </a:r>
            <a:endParaRPr lang="ru-RU" sz="3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Игорь\Downloads\m_11785.jpg"/>
          <p:cNvPicPr>
            <a:picLocks noChangeAspect="1" noChangeArrowheads="1"/>
          </p:cNvPicPr>
          <p:nvPr/>
        </p:nvPicPr>
        <p:blipFill>
          <a:blip r:embed="rId2" cstate="print"/>
          <a:srcRect l="12500" r="10156"/>
          <a:stretch>
            <a:fillRect/>
          </a:stretch>
        </p:blipFill>
        <p:spPr bwMode="auto">
          <a:xfrm>
            <a:off x="0" y="0"/>
            <a:ext cx="1178710" cy="114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Игорь\Downloads\698302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85728"/>
            <a:ext cx="2251057" cy="224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2370" t="1750" r="3633"/>
          <a:stretch>
            <a:fillRect/>
          </a:stretch>
        </p:blipFill>
        <p:spPr bwMode="auto">
          <a:xfrm rot="5400000">
            <a:off x="6786579" y="2357429"/>
            <a:ext cx="1643074" cy="235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 l="2155" b="1984"/>
          <a:stretch>
            <a:fillRect/>
          </a:stretch>
        </p:blipFill>
        <p:spPr bwMode="auto">
          <a:xfrm rot="5400000">
            <a:off x="6929454" y="3929066"/>
            <a:ext cx="1357322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00100" y="357166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 ЗНАНИЙ МАСТЕРОВ  П/О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ОХРАНЕ ТРУДА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__plpcte_target" descr="http://ia116.mycdn.me/getImage?photoId=561051286962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00174"/>
            <a:ext cx="350046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__plpcte_target" descr="http://ia116.mycdn.me/getImage?photoId=561051987122&amp;photoType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178595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__plpcte_target" descr="http://ia116.mycdn.me/getImage?photoId=561052049842&amp;photoType=0"/>
          <p:cNvPicPr/>
          <p:nvPr/>
        </p:nvPicPr>
        <p:blipFill>
          <a:blip r:embed="rId4" cstate="print"/>
          <a:srcRect l="20278" t="15833" b="2292"/>
          <a:stretch>
            <a:fillRect/>
          </a:stretch>
        </p:blipFill>
        <p:spPr bwMode="auto">
          <a:xfrm>
            <a:off x="7143768" y="1071546"/>
            <a:ext cx="164307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__plpcte_target" descr="http://ia116.mycdn.me/getImage?photoId=561052114866&amp;photoType=0"/>
          <p:cNvPicPr/>
          <p:nvPr/>
        </p:nvPicPr>
        <p:blipFill>
          <a:blip r:embed="rId5" cstate="print"/>
          <a:srcRect t="11905"/>
          <a:stretch>
            <a:fillRect/>
          </a:stretch>
        </p:blipFill>
        <p:spPr bwMode="auto">
          <a:xfrm>
            <a:off x="7143768" y="3643314"/>
            <a:ext cx="1800225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__plpcte_target" descr="http://ia116.mycdn.me/getImage?photoId=561052162482&amp;photoType=0"/>
          <p:cNvPicPr/>
          <p:nvPr/>
        </p:nvPicPr>
        <p:blipFill>
          <a:blip r:embed="rId6" cstate="print"/>
          <a:srcRect t="9583"/>
          <a:stretch>
            <a:fillRect/>
          </a:stretch>
        </p:blipFill>
        <p:spPr bwMode="auto">
          <a:xfrm>
            <a:off x="785786" y="4286256"/>
            <a:ext cx="1943627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__plpcte_target" descr="http://ia116.mycdn.me/getImage?photoId=561052310194&amp;photoType=0"/>
          <p:cNvPicPr/>
          <p:nvPr/>
        </p:nvPicPr>
        <p:blipFill>
          <a:blip r:embed="rId7" cstate="print"/>
          <a:srcRect l="12222" t="17917"/>
          <a:stretch>
            <a:fillRect/>
          </a:stretch>
        </p:blipFill>
        <p:spPr bwMode="auto">
          <a:xfrm>
            <a:off x="5429256" y="4286256"/>
            <a:ext cx="1781177" cy="236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__plpcte_target" descr="http://ia116.mycdn.me/getImage?photoId=561051758258&amp;photoType=0"/>
          <p:cNvPicPr/>
          <p:nvPr/>
        </p:nvPicPr>
        <p:blipFill>
          <a:blip r:embed="rId8" cstate="print"/>
          <a:srcRect l="10262" t="11111" r="19188" b="1496"/>
          <a:stretch>
            <a:fillRect/>
          </a:stretch>
        </p:blipFill>
        <p:spPr bwMode="auto">
          <a:xfrm>
            <a:off x="2857488" y="4000504"/>
            <a:ext cx="239778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Игорь\Downloads\m_11785.jpg"/>
          <p:cNvPicPr>
            <a:picLocks noChangeAspect="1" noChangeArrowheads="1"/>
          </p:cNvPicPr>
          <p:nvPr/>
        </p:nvPicPr>
        <p:blipFill>
          <a:blip r:embed="rId9" cstate="print"/>
          <a:srcRect l="12500" r="10156"/>
          <a:stretch>
            <a:fillRect/>
          </a:stretch>
        </p:blipFill>
        <p:spPr bwMode="auto">
          <a:xfrm>
            <a:off x="0" y="0"/>
            <a:ext cx="1178710" cy="114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горь\Downloads\12694124341_2384.jpg"/>
          <p:cNvPicPr/>
          <p:nvPr/>
        </p:nvPicPr>
        <p:blipFill>
          <a:blip r:embed="rId2" cstate="print"/>
          <a:srcRect l="10753" r="10753"/>
          <a:stretch>
            <a:fillRect/>
          </a:stretch>
        </p:blipFill>
        <p:spPr bwMode="auto">
          <a:xfrm>
            <a:off x="2214546" y="928670"/>
            <a:ext cx="5214974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Игорь\Downloads\m_11785.jpg"/>
          <p:cNvPicPr>
            <a:picLocks noChangeAspect="1" noChangeArrowheads="1"/>
          </p:cNvPicPr>
          <p:nvPr/>
        </p:nvPicPr>
        <p:blipFill>
          <a:blip r:embed="rId3" cstate="print"/>
          <a:srcRect l="12500" r="10156"/>
          <a:stretch>
            <a:fillRect/>
          </a:stretch>
        </p:blipFill>
        <p:spPr bwMode="auto">
          <a:xfrm>
            <a:off x="0" y="0"/>
            <a:ext cx="1399748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Игорь\Downloads\99745652777419472911.jpg"/>
          <p:cNvPicPr>
            <a:picLocks noChangeAspect="1" noChangeArrowheads="1"/>
          </p:cNvPicPr>
          <p:nvPr/>
        </p:nvPicPr>
        <p:blipFill>
          <a:blip r:embed="rId2" cstate="print"/>
          <a:srcRect b="2000"/>
          <a:stretch>
            <a:fillRect/>
          </a:stretch>
        </p:blipFill>
        <p:spPr bwMode="auto">
          <a:xfrm>
            <a:off x="2285984" y="2000240"/>
            <a:ext cx="4762500" cy="4667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428728" y="357166"/>
            <a:ext cx="73581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СОХРАНИМ ЗДОРОВЬЕ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ЖИЗНЬ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НАШИМ УЧАЩИМСЯ!!!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Игорь\Downloads\zo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74" cy="1433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85728"/>
            <a:ext cx="792961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Цель производственной практики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ознакомление учащихся с производственным процессом, закрепление знаний приобретенных при изучении специальных дисциплин и закрепление практических навыков работ по </a:t>
            </a:r>
            <a:r>
              <a:rPr lang="ru-RU" sz="3600" b="1" dirty="0" smtClean="0">
                <a:solidFill>
                  <a:srgbClr val="0066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професси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и.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Производственная практика проводится только в производственных подразделениях на рабочих местах.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" name="Picture 3" descr="C:\Users\Игорь\Downloads\m_11785.jpg"/>
          <p:cNvPicPr>
            <a:picLocks noChangeAspect="1" noChangeArrowheads="1"/>
          </p:cNvPicPr>
          <p:nvPr/>
        </p:nvPicPr>
        <p:blipFill>
          <a:blip r:embed="rId2" cstate="print"/>
          <a:srcRect l="12500" r="10156"/>
          <a:stretch>
            <a:fillRect/>
          </a:stretch>
        </p:blipFill>
        <p:spPr bwMode="auto">
          <a:xfrm>
            <a:off x="0" y="0"/>
            <a:ext cx="1071538" cy="1039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Игорь\Downloads\oGB3eEc1i4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53100"/>
            <a:ext cx="1104900" cy="110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14480" y="70285"/>
            <a:ext cx="66437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ДОГОВОР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УЧЕБНО- ПРОИЗВОДСТВЕННОЙ ПРАКТИКЕ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Игорь\Downloads\m_11785.jpg"/>
          <p:cNvPicPr>
            <a:picLocks noChangeAspect="1" noChangeArrowheads="1"/>
          </p:cNvPicPr>
          <p:nvPr/>
        </p:nvPicPr>
        <p:blipFill>
          <a:blip r:embed="rId2" cstate="print"/>
          <a:srcRect l="12500" r="10156"/>
          <a:stretch>
            <a:fillRect/>
          </a:stretch>
        </p:blipFill>
        <p:spPr bwMode="auto">
          <a:xfrm>
            <a:off x="0" y="0"/>
            <a:ext cx="1214414" cy="1177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314327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4.jpg"/>
          <p:cNvPicPr/>
          <p:nvPr/>
        </p:nvPicPr>
        <p:blipFill>
          <a:blip r:embed="rId4" cstate="print"/>
          <a:srcRect l="4213" t="2675" b="5144"/>
          <a:stretch>
            <a:fillRect/>
          </a:stretch>
        </p:blipFill>
        <p:spPr bwMode="auto">
          <a:xfrm>
            <a:off x="5072066" y="1071546"/>
            <a:ext cx="296227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Игорь\Downloads\ss_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5500702"/>
            <a:ext cx="1524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Игорь\Downloads\964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5500702"/>
            <a:ext cx="1628775" cy="1135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1.jpg"/>
          <p:cNvPicPr/>
          <p:nvPr/>
        </p:nvPicPr>
        <p:blipFill rotWithShape="1">
          <a:blip r:embed="rId2" cstate="print"/>
          <a:srcRect t="10026"/>
          <a:stretch/>
        </p:blipFill>
        <p:spPr bwMode="auto">
          <a:xfrm>
            <a:off x="928662" y="1785926"/>
            <a:ext cx="3414129" cy="481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85926"/>
            <a:ext cx="302462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Игорь\Downloads\m_11785.jpg"/>
          <p:cNvPicPr>
            <a:picLocks noChangeAspect="1" noChangeArrowheads="1"/>
          </p:cNvPicPr>
          <p:nvPr/>
        </p:nvPicPr>
        <p:blipFill>
          <a:blip r:embed="rId4" cstate="print"/>
          <a:srcRect l="12500" r="10156"/>
          <a:stretch>
            <a:fillRect/>
          </a:stretch>
        </p:blipFill>
        <p:spPr bwMode="auto">
          <a:xfrm>
            <a:off x="0" y="0"/>
            <a:ext cx="1214414" cy="1177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14480" y="249948"/>
            <a:ext cx="65008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Приказы о прохождении производственной практики и  закреплении за наставниками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5" descr="C:\Users\Игорь\Downloads\698302_origi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071810"/>
            <a:ext cx="1482718" cy="1695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Вводный инструктаж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Для учащихся-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практикантов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вводный              инструктаж проводится по предъявлению ими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приемной записки с отметкой о результатах предварительного медицинского осмотра.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+mj-lt"/>
              </a:rPr>
              <a:t>Вводный инструктаж проводится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в кабинете охраны труда</a:t>
            </a:r>
            <a:r>
              <a:rPr lang="ru-RU" sz="2800" b="1" dirty="0" smtClean="0">
                <a:solidFill>
                  <a:srgbClr val="006600"/>
                </a:solidFill>
                <a:latin typeface="+mj-lt"/>
              </a:rPr>
              <a:t> с использованием наглядных пособий (инструкций, плакатов, натурных экспонатов, кинофильмов, диапозитивов, диафильмов, макетов и других технических средств обучения, отвечающих достижениям современной науки и техники применительно к специфике данного производства), а также с разбором характерных несчастных случаев, имевшихся на производстве.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Игорь\Downloads\838.jpg"/>
          <p:cNvPicPr/>
          <p:nvPr/>
        </p:nvPicPr>
        <p:blipFill>
          <a:blip r:embed="rId2" cstate="print"/>
          <a:srcRect b="10774"/>
          <a:stretch>
            <a:fillRect/>
          </a:stretch>
        </p:blipFill>
        <p:spPr bwMode="auto">
          <a:xfrm>
            <a:off x="0" y="0"/>
            <a:ext cx="157163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Игорь\Downloads\698302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4158" y="2786058"/>
            <a:ext cx="1339842" cy="1695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85852" y="214290"/>
            <a:ext cx="75724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Первичный инструктаж на рабочем месте проводит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индивидуально с каждым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учащимся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непосредственный руководитель работ (мастер, начальник участка),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назначенный для проведения этой работы. Первичный инструктаж на рабочем месте знакомит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учащегося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оборудованием и наличием опасных мест, и раскрывает методы правильной и безопасной работы на данном рабочем месте или по данной       специальности.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n00377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6888"/>
            <a:ext cx="1487487" cy="1281112"/>
          </a:xfrm>
          <a:prstGeom prst="rect">
            <a:avLst/>
          </a:prstGeom>
          <a:noFill/>
        </p:spPr>
      </p:pic>
      <p:pic>
        <p:nvPicPr>
          <p:cNvPr id="4" name="Рисунок 3" descr="in00392_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142976" cy="2143140"/>
          </a:xfrm>
          <a:prstGeom prst="rect">
            <a:avLst/>
          </a:prstGeom>
          <a:noFill/>
        </p:spPr>
      </p:pic>
      <p:pic>
        <p:nvPicPr>
          <p:cNvPr id="27650" name="Picture 2" descr="C:\Users\Игорь\Downloads\280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704259"/>
            <a:ext cx="1232712" cy="1153741"/>
          </a:xfrm>
          <a:prstGeom prst="rect">
            <a:avLst/>
          </a:prstGeom>
          <a:noFill/>
        </p:spPr>
      </p:pic>
      <p:pic>
        <p:nvPicPr>
          <p:cNvPr id="6" name="Рисунок 5" descr="C:\Users\Игорь\Downloads\698302_origi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4929198"/>
            <a:ext cx="1428760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горь\Downloads\91893_tckisgwlpf8vom470hn39r6zy5b2uax1qde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7858180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Игорь\Downloads\m_11785.jpg"/>
          <p:cNvPicPr>
            <a:picLocks noChangeAspect="1" noChangeArrowheads="1"/>
          </p:cNvPicPr>
          <p:nvPr/>
        </p:nvPicPr>
        <p:blipFill>
          <a:blip r:embed="rId3" cstate="print"/>
          <a:srcRect l="12500" r="10156"/>
          <a:stretch>
            <a:fillRect/>
          </a:stretch>
        </p:blipFill>
        <p:spPr bwMode="auto">
          <a:xfrm>
            <a:off x="0" y="0"/>
            <a:ext cx="1214414" cy="1177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85852" y="142852"/>
            <a:ext cx="75009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Охрана труда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система сохранения жизни и здоровья </a:t>
            </a:r>
            <a:r>
              <a:rPr lang="ru-RU" sz="4800" b="1" dirty="0" smtClean="0">
                <a:solidFill>
                  <a:srgbClr val="006600"/>
                </a:solidFill>
                <a:latin typeface="+mj-lt"/>
                <a:ea typeface="Calibri" pitchFamily="34" charset="0"/>
                <a:cs typeface="Times New Roman" pitchFamily="18" charset="0"/>
              </a:rPr>
              <a:t>учащихся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 процессе их трудовой деятельности на предприятии.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in00327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857628"/>
            <a:ext cx="2714644" cy="2714644"/>
          </a:xfrm>
          <a:prstGeom prst="rect">
            <a:avLst/>
          </a:prstGeom>
          <a:noFill/>
        </p:spPr>
      </p:pic>
      <p:pic>
        <p:nvPicPr>
          <p:cNvPr id="4" name="Рисунок 3" descr="BD06711_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71942"/>
            <a:ext cx="2786082" cy="2571768"/>
          </a:xfrm>
          <a:prstGeom prst="rect">
            <a:avLst/>
          </a:prstGeom>
          <a:noFill/>
        </p:spPr>
      </p:pic>
      <p:pic>
        <p:nvPicPr>
          <p:cNvPr id="5" name="Picture 3" descr="C:\Users\Игорь\Downloads\m_11785.jpg"/>
          <p:cNvPicPr>
            <a:picLocks noChangeAspect="1" noChangeArrowheads="1"/>
          </p:cNvPicPr>
          <p:nvPr/>
        </p:nvPicPr>
        <p:blipFill>
          <a:blip r:embed="rId4" cstate="print"/>
          <a:srcRect l="12500" r="10156"/>
          <a:stretch>
            <a:fillRect/>
          </a:stretch>
        </p:blipFill>
        <p:spPr bwMode="auto">
          <a:xfrm>
            <a:off x="0" y="0"/>
            <a:ext cx="1252381" cy="1214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Игорь\Downloads\698302_origi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929198"/>
            <a:ext cx="1822429" cy="1604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Тема12a</Template>
  <TotalTime>548</TotalTime>
  <Words>671</Words>
  <Application>Microsoft Office PowerPoint</Application>
  <PresentationFormat>Экран (4:3)</PresentationFormat>
  <Paragraphs>76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Тема12a</vt:lpstr>
      <vt:lpstr>Алчевский строительный колледж Дон ГТУ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Высшее профессиональное училище №40</dc:title>
  <dc:creator>Игорь</dc:creator>
  <cp:lastModifiedBy>USER</cp:lastModifiedBy>
  <cp:revision>75</cp:revision>
  <dcterms:created xsi:type="dcterms:W3CDTF">2014-05-12T15:08:47Z</dcterms:created>
  <dcterms:modified xsi:type="dcterms:W3CDTF">2023-12-03T13:03:33Z</dcterms:modified>
</cp:coreProperties>
</file>