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9" r:id="rId2"/>
    <p:sldId id="258" r:id="rId3"/>
    <p:sldId id="257" r:id="rId4"/>
    <p:sldId id="277" r:id="rId5"/>
    <p:sldId id="272" r:id="rId6"/>
    <p:sldId id="274" r:id="rId7"/>
    <p:sldId id="273" r:id="rId8"/>
    <p:sldId id="278" r:id="rId9"/>
    <p:sldId id="275" r:id="rId10"/>
    <p:sldId id="279" r:id="rId11"/>
    <p:sldId id="280" r:id="rId12"/>
    <p:sldId id="281" r:id="rId13"/>
    <p:sldId id="282" r:id="rId14"/>
    <p:sldId id="276" r:id="rId15"/>
    <p:sldId id="261" r:id="rId16"/>
    <p:sldId id="262" r:id="rId17"/>
    <p:sldId id="270" r:id="rId18"/>
    <p:sldId id="264" r:id="rId19"/>
    <p:sldId id="268" r:id="rId2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showAnimation="0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877" autoAdjust="0"/>
    <p:restoredTop sz="94660"/>
  </p:normalViewPr>
  <p:slideViewPr>
    <p:cSldViewPr>
      <p:cViewPr>
        <p:scale>
          <a:sx n="72" d="100"/>
          <a:sy n="72" d="100"/>
        </p:scale>
        <p:origin x="-450" y="3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22.03.2023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22.03.2023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22.03.2023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22.03.2023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22.03.2023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22.03.2023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22.03.2023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hyperlink" Target="https://live.skillbox.ru/" TargetMode="External"/><Relationship Id="rId13" Type="http://schemas.openxmlformats.org/officeDocument/2006/relationships/hyperlink" Target="https://globallab.org/ru" TargetMode="External"/><Relationship Id="rId3" Type="http://schemas.openxmlformats.org/officeDocument/2006/relationships/hyperlink" Target="https://educont.ru/" TargetMode="External"/><Relationship Id="rId7" Type="http://schemas.openxmlformats.org/officeDocument/2006/relationships/hyperlink" Target="https://resh.edu.ru/" TargetMode="External"/><Relationship Id="rId12" Type="http://schemas.openxmlformats.org/officeDocument/2006/relationships/hyperlink" Target="https://mipt.ru/" TargetMode="Externa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&#1091;&#1088;&#1086;&#1082;.&#1088;&#1092;/user/383545" TargetMode="External"/><Relationship Id="rId11" Type="http://schemas.openxmlformats.org/officeDocument/2006/relationships/hyperlink" Target="https://www.yaklass.ru/" TargetMode="External"/><Relationship Id="rId5" Type="http://schemas.openxmlformats.org/officeDocument/2006/relationships/hyperlink" Target="https://education.yandex.ru/" TargetMode="External"/><Relationship Id="rId15" Type="http://schemas.openxmlformats.org/officeDocument/2006/relationships/image" Target="../media/image27.png"/><Relationship Id="rId10" Type="http://schemas.openxmlformats.org/officeDocument/2006/relationships/hyperlink" Target="https://auth.sberclass.ru/" TargetMode="External"/><Relationship Id="rId4" Type="http://schemas.openxmlformats.org/officeDocument/2006/relationships/hyperlink" Target="https://edu.skysmart.ru/" TargetMode="External"/><Relationship Id="rId9" Type="http://schemas.openxmlformats.org/officeDocument/2006/relationships/hyperlink" Target="https://online.sochisirius.ru/" TargetMode="External"/><Relationship Id="rId14" Type="http://schemas.openxmlformats.org/officeDocument/2006/relationships/hyperlink" Target="https://uchi.ru/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9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jpeg"/><Relationship Id="rId3" Type="http://schemas.openxmlformats.org/officeDocument/2006/relationships/image" Target="../media/image30.jpeg"/><Relationship Id="rId7" Type="http://schemas.openxmlformats.org/officeDocument/2006/relationships/image" Target="../media/image34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3.jpeg"/><Relationship Id="rId5" Type="http://schemas.openxmlformats.org/officeDocument/2006/relationships/image" Target="../media/image32.jpeg"/><Relationship Id="rId4" Type="http://schemas.openxmlformats.org/officeDocument/2006/relationships/image" Target="../media/image31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7" Type="http://schemas.openxmlformats.org/officeDocument/2006/relationships/image" Target="../media/image39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8.jpeg"/><Relationship Id="rId5" Type="http://schemas.openxmlformats.org/officeDocument/2006/relationships/image" Target="../media/image37.jpeg"/><Relationship Id="rId4" Type="http://schemas.openxmlformats.org/officeDocument/2006/relationships/image" Target="../media/image36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3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ujif33.obr.site/" TargetMode="External"/><Relationship Id="rId7" Type="http://schemas.openxmlformats.org/officeDocument/2006/relationships/image" Target="../media/image10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5" Type="http://schemas.openxmlformats.org/officeDocument/2006/relationships/hyperlink" Target="https://&#1091;&#1088;&#1086;&#1082;.&#1088;&#1092;/user/383545" TargetMode="External"/><Relationship Id="rId4" Type="http://schemas.openxmlformats.org/officeDocument/2006/relationships/hyperlink" Target="https://&#1087;&#1077;&#1076;&#1072;&#1075;&#1086;&#1075;&#1080;&#1095;&#1077;&#1089;&#1082;&#1080;&#1081;-&#1088;&#1077;&#1089;&#1091;&#1088;&#1089;.&#1088;&#1092;/id3967741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&#1091;&#1088;&#1086;&#1082;.&#1088;&#1092;/user/383545" TargetMode="External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14.png"/><Relationship Id="rId7" Type="http://schemas.openxmlformats.org/officeDocument/2006/relationships/image" Target="../media/image18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Relationship Id="rId9" Type="http://schemas.openxmlformats.org/officeDocument/2006/relationships/image" Target="../media/image20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image" Target="../media/image21.png"/><Relationship Id="rId7" Type="http://schemas.openxmlformats.org/officeDocument/2006/relationships/image" Target="../media/image25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Relationship Id="rId9" Type="http://schemas.openxmlformats.org/officeDocument/2006/relationships/image" Target="../media/image2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Documents and Settings\Андрей\Рабочий стол\85688089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-50800" y="0"/>
            <a:ext cx="9347200" cy="7010400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3563888" y="1116583"/>
            <a:ext cx="614287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Давыдковская</a:t>
            </a:r>
            <a:r>
              <a:rPr lang="ru-RU" sz="16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ОШ</a:t>
            </a:r>
            <a:endParaRPr lang="ru-RU" sz="16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908863" y="1455137"/>
            <a:ext cx="346914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002060"/>
                </a:solidFill>
                <a:latin typeface="Arial Black" pitchFamily="34" charset="0"/>
                <a:ea typeface="MS Mincho" pitchFamily="49" charset="-128"/>
              </a:rPr>
              <a:t>П О Р Т Ф О Л И О</a:t>
            </a:r>
            <a:endParaRPr lang="ru-RU" sz="2400" b="1" dirty="0">
              <a:solidFill>
                <a:srgbClr val="002060"/>
              </a:solidFill>
              <a:latin typeface="Arial Black" pitchFamily="34" charset="0"/>
              <a:ea typeface="MS Mincho" pitchFamily="49" charset="-128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377116" y="5661247"/>
            <a:ext cx="400179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err="1" smtClean="0">
                <a:solidFill>
                  <a:srgbClr val="FF0000"/>
                </a:solidFill>
                <a:latin typeface="Arial Black" pitchFamily="34" charset="0"/>
                <a:cs typeface="Arial" pitchFamily="34" charset="0"/>
              </a:rPr>
              <a:t>Колотихин</a:t>
            </a:r>
            <a:r>
              <a:rPr lang="ru-RU" sz="2000" b="1" dirty="0" smtClean="0">
                <a:solidFill>
                  <a:srgbClr val="FF0000"/>
                </a:solidFill>
                <a:latin typeface="Arial Black" pitchFamily="34" charset="0"/>
                <a:cs typeface="Arial" pitchFamily="34" charset="0"/>
              </a:rPr>
              <a:t> Игорь Александрович</a:t>
            </a:r>
          </a:p>
          <a:p>
            <a:pPr algn="ctr"/>
            <a:r>
              <a:rPr lang="ru-RU" sz="2000" b="1" dirty="0" smtClean="0">
                <a:solidFill>
                  <a:srgbClr val="FF0000"/>
                </a:solidFill>
                <a:latin typeface="Arial Black" pitchFamily="34" charset="0"/>
                <a:cs typeface="Arial" pitchFamily="34" charset="0"/>
              </a:rPr>
              <a:t>учитель технологии</a:t>
            </a: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08863" y="1938520"/>
            <a:ext cx="3469149" cy="3722728"/>
          </a:xfrm>
          <a:prstGeom prst="rect">
            <a:avLst/>
          </a:prstGeom>
        </p:spPr>
      </p:pic>
    </p:spTree>
  </p:cSld>
  <p:clrMapOvr>
    <a:masterClrMapping/>
  </p:clrMapOvr>
  <p:transition advClick="0" advTm="5000">
    <p:dissolv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691680" y="362744"/>
            <a:ext cx="53285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ru-RU" sz="2400" dirty="0" smtClean="0">
                <a:solidFill>
                  <a:srgbClr val="FF0000"/>
                </a:solidFill>
              </a:rPr>
              <a:t>Учебные </a:t>
            </a:r>
            <a:r>
              <a:rPr lang="ru-RU" sz="2400" dirty="0">
                <a:solidFill>
                  <a:srgbClr val="FF0000"/>
                </a:solidFill>
              </a:rPr>
              <a:t>платформы</a:t>
            </a:r>
            <a:r>
              <a:rPr lang="ru-RU" sz="2400" dirty="0">
                <a:solidFill>
                  <a:prstClr val="black"/>
                </a:solidFill>
              </a:rPr>
              <a:t>.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467544" y="824409"/>
            <a:ext cx="8352928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hlinkClick r:id="rId3"/>
              </a:rPr>
              <a:t>https://educont.ru/</a:t>
            </a:r>
            <a:r>
              <a:rPr lang="ru-RU" dirty="0"/>
              <a:t>                   ЦОК  Цифровой образовательный контент</a:t>
            </a:r>
          </a:p>
          <a:p>
            <a:r>
              <a:rPr lang="ru-RU" dirty="0">
                <a:hlinkClick r:id="rId4"/>
              </a:rPr>
              <a:t>https://edu.skysmart.ru</a:t>
            </a:r>
            <a:r>
              <a:rPr lang="ru-RU" dirty="0"/>
              <a:t>            образовательная  платформа  </a:t>
            </a:r>
            <a:r>
              <a:rPr lang="ru-RU" dirty="0"/>
              <a:t>Скайсмарт</a:t>
            </a:r>
            <a:r>
              <a:rPr lang="ru-RU" dirty="0"/>
              <a:t>  класс</a:t>
            </a:r>
          </a:p>
          <a:p>
            <a:r>
              <a:rPr lang="ru-RU" dirty="0">
                <a:hlinkClick r:id="rId5"/>
              </a:rPr>
              <a:t>https://education.yandex.ru</a:t>
            </a:r>
            <a:r>
              <a:rPr lang="ru-RU" dirty="0"/>
              <a:t>     образовательная  платформа  Яндекс Класс</a:t>
            </a:r>
          </a:p>
          <a:p>
            <a:r>
              <a:rPr lang="ru-RU" dirty="0">
                <a:hlinkClick r:id="rId6"/>
              </a:rPr>
              <a:t>https://урок.рф/user/383545</a:t>
            </a:r>
            <a:r>
              <a:rPr lang="ru-RU" dirty="0"/>
              <a:t>                               урок .</a:t>
            </a:r>
            <a:r>
              <a:rPr lang="ru-RU" dirty="0"/>
              <a:t>рф</a:t>
            </a:r>
            <a:r>
              <a:rPr lang="ru-RU" dirty="0"/>
              <a:t>     </a:t>
            </a:r>
          </a:p>
          <a:p>
            <a:r>
              <a:rPr lang="ru-RU" dirty="0">
                <a:hlinkClick r:id="rId7"/>
              </a:rPr>
              <a:t>https://resh.edu.ru</a:t>
            </a:r>
            <a:r>
              <a:rPr lang="ru-RU" dirty="0"/>
              <a:t>                                   Российская электронная школа</a:t>
            </a:r>
          </a:p>
          <a:p>
            <a:r>
              <a:rPr lang="ru-RU" dirty="0">
                <a:hlinkClick r:id="rId8"/>
              </a:rPr>
              <a:t>https://live.skillbox.ru</a:t>
            </a:r>
            <a:r>
              <a:rPr lang="ru-RU" dirty="0"/>
              <a:t>                         образовательная  платформа  </a:t>
            </a:r>
            <a:r>
              <a:rPr lang="ru-RU" dirty="0"/>
              <a:t>Skillbox</a:t>
            </a:r>
            <a:endParaRPr lang="ru-RU" dirty="0"/>
          </a:p>
          <a:p>
            <a:r>
              <a:rPr lang="ru-RU" dirty="0">
                <a:hlinkClick r:id="rId9"/>
              </a:rPr>
              <a:t>https://online.sochisirius.ru</a:t>
            </a:r>
            <a:r>
              <a:rPr lang="ru-RU" dirty="0"/>
              <a:t>               образовательная  платформа  Сириус</a:t>
            </a:r>
          </a:p>
          <a:p>
            <a:r>
              <a:rPr lang="ru-RU" dirty="0">
                <a:hlinkClick r:id="rId10"/>
              </a:rPr>
              <a:t>https://auth.sberclass.r</a:t>
            </a:r>
            <a:r>
              <a:rPr lang="en-US" dirty="0">
                <a:hlinkClick r:id="rId10"/>
              </a:rPr>
              <a:t>u</a:t>
            </a:r>
            <a:r>
              <a:rPr lang="ru-RU" dirty="0"/>
              <a:t>                     образовательная  платформа   </a:t>
            </a:r>
            <a:r>
              <a:rPr lang="ru-RU" dirty="0"/>
              <a:t>Сберкласс</a:t>
            </a:r>
            <a:endParaRPr lang="ru-RU" dirty="0"/>
          </a:p>
          <a:p>
            <a:r>
              <a:rPr lang="ru-RU" dirty="0">
                <a:hlinkClick r:id="rId11"/>
              </a:rPr>
              <a:t>https://www.yaklass.r</a:t>
            </a:r>
            <a:r>
              <a:rPr lang="en-US" dirty="0">
                <a:hlinkClick r:id="rId11"/>
              </a:rPr>
              <a:t>u</a:t>
            </a:r>
            <a:r>
              <a:rPr lang="ru-RU" dirty="0"/>
              <a:t>                       образовательная  платформа      </a:t>
            </a:r>
            <a:r>
              <a:rPr lang="ru-RU" dirty="0"/>
              <a:t>Якласс</a:t>
            </a:r>
            <a:endParaRPr lang="ru-RU" dirty="0"/>
          </a:p>
          <a:p>
            <a:r>
              <a:rPr lang="ru-RU" dirty="0">
                <a:hlinkClick r:id="rId12"/>
              </a:rPr>
              <a:t>https://mipt.ru</a:t>
            </a:r>
            <a:r>
              <a:rPr lang="ru-RU" dirty="0"/>
              <a:t>          	           МФТИ</a:t>
            </a:r>
          </a:p>
          <a:p>
            <a:r>
              <a:rPr lang="ru-RU" dirty="0">
                <a:hlinkClick r:id="rId13"/>
              </a:rPr>
              <a:t>https://globallab.org/ru</a:t>
            </a:r>
            <a:r>
              <a:rPr lang="ru-RU" dirty="0"/>
              <a:t> </a:t>
            </a:r>
            <a:r>
              <a:rPr lang="ru-RU" b="1" dirty="0"/>
              <a:t>            </a:t>
            </a:r>
            <a:r>
              <a:rPr lang="ru-RU" dirty="0"/>
              <a:t>платформа для выполнения </a:t>
            </a:r>
            <a:r>
              <a:rPr lang="ru-RU" dirty="0" smtClean="0"/>
              <a:t>проектов</a:t>
            </a:r>
          </a:p>
          <a:p>
            <a:r>
              <a:rPr lang="en-US" dirty="0">
                <a:hlinkClick r:id="rId14"/>
              </a:rPr>
              <a:t>https://</a:t>
            </a:r>
            <a:r>
              <a:rPr lang="en-US" dirty="0" smtClean="0">
                <a:hlinkClick r:id="rId14"/>
              </a:rPr>
              <a:t>uchi.ru</a:t>
            </a:r>
            <a:r>
              <a:rPr lang="ru-RU" dirty="0" smtClean="0"/>
              <a:t>                                 </a:t>
            </a:r>
            <a:r>
              <a:rPr lang="ru-RU" dirty="0" smtClean="0">
                <a:solidFill>
                  <a:prstClr val="black"/>
                </a:solidFill>
              </a:rPr>
              <a:t>образовательная  </a:t>
            </a:r>
            <a:r>
              <a:rPr lang="ru-RU" dirty="0">
                <a:solidFill>
                  <a:prstClr val="black"/>
                </a:solidFill>
              </a:rPr>
              <a:t>платформа</a:t>
            </a:r>
            <a:r>
              <a:rPr lang="ru-RU" dirty="0" smtClean="0"/>
              <a:t>  </a:t>
            </a:r>
            <a:r>
              <a:rPr lang="ru-RU" dirty="0" err="1" smtClean="0"/>
              <a:t>Учи.ру</a:t>
            </a:r>
            <a:endParaRPr lang="ru-RU" dirty="0"/>
          </a:p>
        </p:txBody>
      </p:sp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9768" y="4063798"/>
            <a:ext cx="4117280" cy="24805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904781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331640" y="404664"/>
            <a:ext cx="59046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ru-RU" sz="2400" dirty="0">
                <a:solidFill>
                  <a:srgbClr val="FF0000"/>
                </a:solidFill>
              </a:rPr>
              <a:t>Программирование на Питоне</a:t>
            </a:r>
            <a:r>
              <a:rPr lang="ru-RU" sz="2400" dirty="0">
                <a:solidFill>
                  <a:prstClr val="black"/>
                </a:solidFill>
              </a:rPr>
              <a:t>.</a:t>
            </a:r>
          </a:p>
        </p:txBody>
      </p:sp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881" y="1039813"/>
            <a:ext cx="7797551" cy="30372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20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4439990"/>
            <a:ext cx="3822700" cy="2024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089409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3" name="Picture 3" descr="C:\Users\Home\Documents\сайт\Повышение квалификации\Сертификат печатн изданий\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194377"/>
            <a:ext cx="1584176" cy="22418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4" name="Picture 4" descr="C:\Users\Home\Documents\сайт\Повышение квалификации\Сертификат печатн изданий\2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68338" y="1194376"/>
            <a:ext cx="1656184" cy="23423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5" name="Picture 5" descr="C:\Users\Home\Documents\сайт\Повышение квалификации\Сертификат печатн изданий\3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1194377"/>
            <a:ext cx="1656184" cy="23423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6" name="Picture 6" descr="C:\Users\Home\Documents\сайт\Повышение квалификации\Сертификат печатн изданий\4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7705" y="1174657"/>
            <a:ext cx="1656703" cy="23430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7" name="Picture 7" descr="C:\Users\Home\Documents\сайт\Повышение квалификации\Сертификат печатн изданий\5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3822399"/>
            <a:ext cx="1565329" cy="22138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8" name="Picture 8" descr="C:\Users\Home\Documents\сайт\Повышение квалификации\Сертификат печатн изданий\7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07978" y="3825081"/>
            <a:ext cx="1566548" cy="22155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187624" y="548680"/>
            <a:ext cx="62284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ru-RU" sz="2400" dirty="0" smtClean="0">
                <a:solidFill>
                  <a:srgbClr val="FF0000"/>
                </a:solidFill>
              </a:rPr>
              <a:t>Образовательная  </a:t>
            </a:r>
            <a:r>
              <a:rPr lang="ru-RU" sz="2400" dirty="0">
                <a:solidFill>
                  <a:srgbClr val="FF0000"/>
                </a:solidFill>
              </a:rPr>
              <a:t>платформа  </a:t>
            </a:r>
            <a:r>
              <a:rPr lang="ru-RU" sz="2400" dirty="0" err="1">
                <a:solidFill>
                  <a:srgbClr val="FF0000"/>
                </a:solidFill>
              </a:rPr>
              <a:t>Учи.ру</a:t>
            </a:r>
            <a:endParaRPr lang="ru-RU" sz="2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6855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619672" y="332656"/>
            <a:ext cx="61206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>
                <a:solidFill>
                  <a:srgbClr val="FF0000"/>
                </a:solidFill>
              </a:rPr>
              <a:t>Фотогалерея</a:t>
            </a:r>
            <a:endParaRPr lang="ru-RU" sz="2400" dirty="0">
              <a:solidFill>
                <a:srgbClr val="FF0000"/>
              </a:solidFill>
            </a:endParaRPr>
          </a:p>
        </p:txBody>
      </p:sp>
      <p:pic>
        <p:nvPicPr>
          <p:cNvPr id="1229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0217" y="980729"/>
            <a:ext cx="1872207" cy="28336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293" name="Picture 5" descr="C:\Users\Home\Documents\сайт\Рото работ и работников\г12-COLLAGE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818" y="908720"/>
            <a:ext cx="3024336" cy="30243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4" name="Picture 6" descr="C:\Users\Home\Documents\сайт\Рото работ и работников\20190208_090412 (1)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12183" y="980728"/>
            <a:ext cx="3780097" cy="28350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5" name="Picture 7" descr="C:\Users\Home\Documents\сайт\Рото работ и работников\IMG20200131125604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3878401"/>
            <a:ext cx="2043712" cy="27249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6" name="Picture 8" descr="C:\Users\Home\Documents\сайт\Рото работ и работников\IMG20200222113250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03807" y="3923111"/>
            <a:ext cx="1976645" cy="26355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237193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835696" y="364014"/>
            <a:ext cx="54726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>
                <a:solidFill>
                  <a:srgbClr val="FF0000"/>
                </a:solidFill>
                <a:latin typeface="Open Sans"/>
              </a:rPr>
              <a:t>Учебные</a:t>
            </a:r>
            <a:r>
              <a:rPr lang="ru-RU" sz="2400" dirty="0" smtClean="0">
                <a:solidFill>
                  <a:srgbClr val="555555"/>
                </a:solidFill>
                <a:latin typeface="Open Sans"/>
              </a:rPr>
              <a:t> </a:t>
            </a:r>
            <a:r>
              <a:rPr lang="ru-RU" sz="2400" dirty="0">
                <a:solidFill>
                  <a:srgbClr val="FF0000"/>
                </a:solidFill>
                <a:latin typeface="Open Sans"/>
              </a:rPr>
              <a:t>материалы</a:t>
            </a:r>
            <a:endParaRPr lang="ru-RU" sz="2400" b="0" i="0" dirty="0">
              <a:solidFill>
                <a:srgbClr val="FF0000"/>
              </a:solidFill>
              <a:effectLst/>
              <a:latin typeface="Open Sans"/>
            </a:endParaRPr>
          </a:p>
        </p:txBody>
      </p:sp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0216" y="825679"/>
            <a:ext cx="4914900" cy="54836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67657" y="1052736"/>
            <a:ext cx="2459642" cy="31793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043150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http://easyen.ru/_ld/202/29946238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7596" y="0"/>
            <a:ext cx="9096404" cy="6858000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2699792" y="188640"/>
            <a:ext cx="56166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>
                <a:solidFill>
                  <a:srgbClr val="585F69"/>
                </a:solidFill>
                <a:latin typeface="Open Sans"/>
              </a:rPr>
              <a:t> </a:t>
            </a:r>
            <a:r>
              <a:rPr lang="ru-RU" sz="2400" dirty="0" smtClean="0">
                <a:solidFill>
                  <a:srgbClr val="FF0000"/>
                </a:solidFill>
                <a:latin typeface="Open Sans"/>
              </a:rPr>
              <a:t>Документы и публикации</a:t>
            </a:r>
            <a:endParaRPr lang="ru-RU" sz="2400" b="0" i="0" dirty="0">
              <a:solidFill>
                <a:srgbClr val="FF0000"/>
              </a:solidFill>
              <a:effectLst/>
              <a:latin typeface="Open Sans"/>
            </a:endParaRPr>
          </a:p>
        </p:txBody>
      </p:sp>
      <p:pic>
        <p:nvPicPr>
          <p:cNvPr id="1331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88640"/>
            <a:ext cx="1871663" cy="2835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31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60254" y="837207"/>
            <a:ext cx="3695700" cy="5105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advClick="0" advTm="8000">
    <p:wedg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http://pedsovet.su/_ld/391/54308021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TextBox 1"/>
          <p:cNvSpPr txBox="1"/>
          <p:nvPr/>
        </p:nvSpPr>
        <p:spPr>
          <a:xfrm>
            <a:off x="2915816" y="332656"/>
            <a:ext cx="56886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>
                <a:solidFill>
                  <a:srgbClr val="FF0000"/>
                </a:solidFill>
                <a:latin typeface="Open Sans"/>
              </a:rPr>
              <a:t>Видеоматериалы</a:t>
            </a:r>
            <a:endParaRPr lang="ru-RU" sz="2400" b="0" i="0" dirty="0">
              <a:solidFill>
                <a:srgbClr val="FF0000"/>
              </a:solidFill>
              <a:effectLst/>
              <a:latin typeface="Open Sans"/>
            </a:endParaRPr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5095" y="794321"/>
            <a:ext cx="4738348" cy="55540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339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32657"/>
            <a:ext cx="2339752" cy="30244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advClick="0" advTm="7000">
    <p:checker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easyen.ru/_ld/202/29946238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9" name="Прямоугольник 8"/>
          <p:cNvSpPr/>
          <p:nvPr/>
        </p:nvSpPr>
        <p:spPr>
          <a:xfrm>
            <a:off x="2786050" y="214290"/>
            <a:ext cx="6072230" cy="1571636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Wave4">
              <a:avLst/>
            </a:prstTxWarp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Достижения моих </a:t>
            </a:r>
          </a:p>
          <a:p>
            <a:pPr algn="ctr"/>
            <a:r>
              <a:rPr lang="ru-RU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обучающихся</a:t>
            </a:r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832" y="1916832"/>
            <a:ext cx="3816423" cy="48901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advClick="0" advTm="7000">
    <p:newsflash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http://rylik.ru/uploads/posts/2010-08/1282478511_autumn-leaves3-kopiya-kopiya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2143108" y="1357299"/>
            <a:ext cx="5072098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 smtClean="0">
                <a:solidFill>
                  <a:schemeClr val="accent2"/>
                </a:solidFill>
              </a:rPr>
              <a:t>   </a:t>
            </a:r>
            <a:r>
              <a:rPr lang="ru-RU" sz="2000" dirty="0" smtClean="0">
                <a:solidFill>
                  <a:srgbClr val="FF0000"/>
                </a:solidFill>
                <a:latin typeface="Monotype Corsiva" pitchFamily="66" charset="0"/>
              </a:rPr>
              <a:t>Мир очень огромен. Он создаётся трудом многих людей. И мой труд – частица огромной общей работы. Я не только </a:t>
            </a:r>
            <a:r>
              <a:rPr lang="ru-RU" sz="2000" dirty="0" smtClean="0">
                <a:solidFill>
                  <a:srgbClr val="FF0000"/>
                </a:solidFill>
                <a:latin typeface="Monotype Corsiva" pitchFamily="66" charset="0"/>
              </a:rPr>
              <a:t>учитель-предметник</a:t>
            </a:r>
            <a:r>
              <a:rPr lang="ru-RU" sz="2000" dirty="0" smtClean="0">
                <a:solidFill>
                  <a:srgbClr val="FF0000"/>
                </a:solidFill>
                <a:latin typeface="Monotype Corsiva" pitchFamily="66" charset="0"/>
              </a:rPr>
              <a:t>, я открываю вместе </a:t>
            </a:r>
            <a:r>
              <a:rPr lang="ru-RU" sz="2000" dirty="0" smtClean="0">
                <a:solidFill>
                  <a:srgbClr val="FF0000"/>
                </a:solidFill>
                <a:latin typeface="Monotype Corsiva" pitchFamily="66" charset="0"/>
              </a:rPr>
              <a:t>с учениками </a:t>
            </a:r>
            <a:r>
              <a:rPr lang="ru-RU" sz="2000" dirty="0" smtClean="0">
                <a:solidFill>
                  <a:srgbClr val="FF0000"/>
                </a:solidFill>
                <a:latin typeface="Monotype Corsiva" pitchFamily="66" charset="0"/>
              </a:rPr>
              <a:t>тот мир, который ждёт их за порогом </a:t>
            </a:r>
            <a:r>
              <a:rPr lang="ru-RU" sz="2000" dirty="0" smtClean="0">
                <a:solidFill>
                  <a:srgbClr val="FF0000"/>
                </a:solidFill>
                <a:latin typeface="Monotype Corsiva" pitchFamily="66" charset="0"/>
              </a:rPr>
              <a:t>школы</a:t>
            </a:r>
            <a:r>
              <a:rPr lang="ru-RU" sz="2000" dirty="0" smtClean="0">
                <a:solidFill>
                  <a:srgbClr val="FF0000"/>
                </a:solidFill>
                <a:latin typeface="Monotype Corsiva" pitchFamily="66" charset="0"/>
              </a:rPr>
              <a:t>. </a:t>
            </a:r>
            <a:r>
              <a:rPr lang="ru-RU" sz="2000" dirty="0" smtClean="0">
                <a:solidFill>
                  <a:srgbClr val="FF0000"/>
                </a:solidFill>
                <a:latin typeface="Monotype Corsiva" pitchFamily="66" charset="0"/>
              </a:rPr>
              <a:t>Стараюсь, чтобы они ценили любовь родных, преданность друзей, красоту окружающей природы, пытаюсь предупредить их об опасностях, уберечь от возможных ошибок. </a:t>
            </a:r>
          </a:p>
          <a:p>
            <a:pPr algn="just"/>
            <a:r>
              <a:rPr lang="ru-RU" sz="2000" dirty="0" smtClean="0">
                <a:solidFill>
                  <a:srgbClr val="FF0000"/>
                </a:solidFill>
                <a:latin typeface="Monotype Corsiva" pitchFamily="66" charset="0"/>
              </a:rPr>
              <a:t>   Надеюсь и верю, что они станут успешными </a:t>
            </a:r>
            <a:r>
              <a:rPr lang="ru-RU" sz="2000" dirty="0" smtClean="0">
                <a:solidFill>
                  <a:srgbClr val="FF0000"/>
                </a:solidFill>
                <a:latin typeface="Monotype Corsiva" pitchFamily="66" charset="0"/>
              </a:rPr>
              <a:t>и </a:t>
            </a:r>
            <a:r>
              <a:rPr lang="ru-RU" sz="2000" dirty="0" smtClean="0">
                <a:solidFill>
                  <a:srgbClr val="FF0000"/>
                </a:solidFill>
                <a:latin typeface="Monotype Corsiva" pitchFamily="66" charset="0"/>
              </a:rPr>
              <a:t>при этом останутся порядочными людьми.</a:t>
            </a:r>
            <a:endParaRPr lang="ru-RU" sz="2000" dirty="0">
              <a:solidFill>
                <a:srgbClr val="FF0000"/>
              </a:solidFill>
              <a:latin typeface="Monotype Corsiva" pitchFamily="66" charset="0"/>
            </a:endParaRPr>
          </a:p>
        </p:txBody>
      </p:sp>
    </p:spTree>
  </p:cSld>
  <p:clrMapOvr>
    <a:masterClrMapping/>
  </p:clrMapOvr>
  <p:transition advClick="0" advTm="15000">
    <p:wheel spokes="8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 descr="http://easyen.ru/_ld/205/s48421663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" y="0"/>
            <a:ext cx="9143999" cy="6858000"/>
          </a:xfrm>
          <a:prstGeom prst="rect">
            <a:avLst/>
          </a:prstGeom>
          <a:noFill/>
        </p:spPr>
      </p:pic>
      <p:sp>
        <p:nvSpPr>
          <p:cNvPr id="2" name="TextBox 1"/>
          <p:cNvSpPr txBox="1"/>
          <p:nvPr/>
        </p:nvSpPr>
        <p:spPr>
          <a:xfrm>
            <a:off x="1331640" y="3933056"/>
            <a:ext cx="619268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800" dirty="0" smtClean="0"/>
              <a:t>Спасибо за внимание.</a:t>
            </a:r>
            <a:endParaRPr lang="ru-RU" sz="4800" dirty="0"/>
          </a:p>
        </p:txBody>
      </p:sp>
    </p:spTree>
  </p:cSld>
  <p:clrMapOvr>
    <a:masterClrMapping/>
  </p:clrMapOvr>
  <p:transition advClick="0" advTm="7000">
    <p:dissolv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Documents and Settings\Андрей\Рабочий стол\56031409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16024"/>
            <a:ext cx="9144000" cy="6858000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714348" y="357166"/>
            <a:ext cx="8188903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Окончил:</a:t>
            </a:r>
          </a:p>
          <a:p>
            <a:pPr algn="ctr"/>
            <a:r>
              <a:rPr lang="ru-RU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ГГПИ в 1982 году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759320" y="1412776"/>
            <a:ext cx="814393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Специальность:</a:t>
            </a:r>
          </a:p>
          <a:p>
            <a:pPr algn="ctr"/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Общетехнические дисциплины и труд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2059107"/>
            <a:ext cx="6221824" cy="4319168"/>
          </a:xfrm>
          <a:prstGeom prst="rect">
            <a:avLst/>
          </a:prstGeom>
        </p:spPr>
      </p:pic>
    </p:spTree>
  </p:cSld>
  <p:clrMapOvr>
    <a:masterClrMapping/>
  </p:clrMapOvr>
  <p:transition spd="med" advClick="0" advTm="11000"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" dur="8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" dur="8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8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Documents and Settings\Андрей\Рабочий стол\geografiya-1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0404" y="-18694"/>
            <a:ext cx="9144000" cy="68580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1367694" y="871149"/>
            <a:ext cx="6429420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rgbClr val="00B050"/>
                </a:solidFill>
              </a:rPr>
              <a:t>Педагогический стаж - 40 лет</a:t>
            </a:r>
          </a:p>
          <a:p>
            <a:r>
              <a:rPr lang="ru-RU" sz="2400" b="1" dirty="0" smtClean="0">
                <a:solidFill>
                  <a:srgbClr val="FF0000"/>
                </a:solidFill>
              </a:rPr>
              <a:t>1 квалификационная категория</a:t>
            </a:r>
          </a:p>
          <a:p>
            <a:r>
              <a:rPr lang="ru-RU" sz="2400" dirty="0" smtClean="0">
                <a:solidFill>
                  <a:schemeClr val="tx2"/>
                </a:solidFill>
              </a:rPr>
              <a:t>Учитель технологии</a:t>
            </a:r>
          </a:p>
          <a:p>
            <a:r>
              <a:rPr lang="ru-RU" sz="2400" b="1" dirty="0" smtClean="0">
                <a:solidFill>
                  <a:srgbClr val="FF0000"/>
                </a:solidFill>
              </a:rPr>
              <a:t>Профессиональное кредо: </a:t>
            </a:r>
            <a:r>
              <a:rPr lang="ru-RU" sz="2400" b="1" dirty="0" smtClean="0">
                <a:solidFill>
                  <a:schemeClr val="tx2"/>
                </a:solidFill>
              </a:rPr>
              <a:t>«</a:t>
            </a:r>
            <a:r>
              <a:rPr lang="ru-RU" sz="2400" dirty="0" smtClean="0">
                <a:solidFill>
                  <a:schemeClr val="tx2"/>
                </a:solidFill>
              </a:rPr>
              <a:t>Чтобы быть хорошим преподавателем, нужно любить то, что преподаешь, и любить тех, кому преподаешь»</a:t>
            </a:r>
          </a:p>
          <a:p>
            <a:r>
              <a:rPr lang="ru-RU" sz="2400" b="1" dirty="0" smtClean="0">
                <a:solidFill>
                  <a:srgbClr val="FF0000"/>
                </a:solidFill>
              </a:rPr>
              <a:t>Жизненное кредо: </a:t>
            </a:r>
            <a:r>
              <a:rPr lang="ru-RU" sz="2400" b="1" dirty="0" smtClean="0">
                <a:solidFill>
                  <a:schemeClr val="tx2"/>
                </a:solidFill>
              </a:rPr>
              <a:t>«</a:t>
            </a:r>
            <a:r>
              <a:rPr lang="ru-RU" sz="2400" dirty="0" smtClean="0">
                <a:solidFill>
                  <a:schemeClr val="tx2"/>
                </a:solidFill>
              </a:rPr>
              <a:t>Относись к людям так, как хочешь, чтобы они относились к тебе!»</a:t>
            </a:r>
          </a:p>
          <a:p>
            <a:pPr fontAlgn="base"/>
            <a:r>
              <a:rPr lang="ru-RU" sz="2400" b="1" dirty="0" smtClean="0">
                <a:solidFill>
                  <a:srgbClr val="FF0000"/>
                </a:solidFill>
              </a:rPr>
              <a:t>Любимый афоризм: </a:t>
            </a:r>
            <a:r>
              <a:rPr lang="ru-RU" sz="2400" b="1" dirty="0" smtClean="0">
                <a:solidFill>
                  <a:schemeClr val="tx2"/>
                </a:solidFill>
              </a:rPr>
              <a:t>«</a:t>
            </a:r>
            <a:r>
              <a:rPr lang="ru-RU" sz="2400" dirty="0" smtClean="0">
                <a:solidFill>
                  <a:schemeClr val="tx2"/>
                </a:solidFill>
              </a:rPr>
              <a:t>Всякое настоящее образование добывается только путем самообразования»</a:t>
            </a:r>
          </a:p>
          <a:p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</p:spTree>
  </p:cSld>
  <p:clrMapOvr>
    <a:masterClrMapping/>
  </p:clrMapOvr>
  <p:transition advClick="0" advTm="15000">
    <p:wipe dir="r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683568" y="836712"/>
            <a:ext cx="777686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 fontAlgn="base"/>
            <a:r>
              <a:rPr lang="ru-RU" sz="2400" b="1" dirty="0" smtClean="0">
                <a:solidFill>
                  <a:srgbClr val="1F497D"/>
                </a:solidFill>
              </a:rPr>
              <a:t>«</a:t>
            </a:r>
            <a:r>
              <a:rPr lang="ru-RU" sz="2400" dirty="0">
                <a:solidFill>
                  <a:srgbClr val="1F497D"/>
                </a:solidFill>
              </a:rPr>
              <a:t>Всякое настоящее образование добывается только путем самообразования»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683568" y="1667709"/>
            <a:ext cx="77768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683568" y="2037041"/>
            <a:ext cx="7776864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AutoNum type="arabicPeriod"/>
            </a:pPr>
            <a:r>
              <a:rPr lang="ru-RU" sz="2400" dirty="0" smtClean="0"/>
              <a:t>Точка роста</a:t>
            </a:r>
          </a:p>
          <a:p>
            <a:pPr marL="457200" indent="-457200">
              <a:buAutoNum type="arabicPeriod"/>
            </a:pPr>
            <a:r>
              <a:rPr lang="ru-RU" sz="2400" dirty="0" smtClean="0"/>
              <a:t>Новые технологи  и технологические решения.</a:t>
            </a:r>
          </a:p>
          <a:p>
            <a:pPr marL="457200" indent="-457200">
              <a:buAutoNum type="arabicPeriod"/>
            </a:pPr>
            <a:r>
              <a:rPr lang="ru-RU" sz="2400" dirty="0" smtClean="0"/>
              <a:t>Информационный ресурс для публикаций работ.</a:t>
            </a:r>
          </a:p>
          <a:p>
            <a:pPr marL="457200" indent="-457200">
              <a:buAutoNum type="arabicPeriod"/>
            </a:pPr>
            <a:r>
              <a:rPr lang="ru-RU" sz="2400" dirty="0" smtClean="0"/>
              <a:t>Учебные платформы.</a:t>
            </a:r>
          </a:p>
          <a:p>
            <a:pPr marL="457200" indent="-457200">
              <a:buAutoNum type="arabicPeriod"/>
            </a:pPr>
            <a:r>
              <a:rPr lang="ru-RU" sz="2400" dirty="0" smtClean="0"/>
              <a:t>Программирование на Питоне.</a:t>
            </a:r>
          </a:p>
          <a:p>
            <a:pPr marL="457200" indent="-457200">
              <a:buAutoNum type="arabicPeriod"/>
            </a:pPr>
            <a:r>
              <a:rPr lang="ru-RU" sz="2400" dirty="0" smtClean="0"/>
              <a:t>Применение  знаний</a:t>
            </a:r>
          </a:p>
          <a:p>
            <a:pPr marL="457200" indent="-457200">
              <a:buAutoNum type="arabicPeriod"/>
            </a:pPr>
            <a:endParaRPr lang="ru-RU" sz="2400" dirty="0"/>
          </a:p>
        </p:txBody>
      </p:sp>
      <p:pic>
        <p:nvPicPr>
          <p:cNvPr id="6147" name="Picture 3" descr="C:\Users\Home\Documents\сайт\сайт\Владимир  точка роста\IMG_7915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4447218"/>
            <a:ext cx="3117190" cy="20781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676987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539552" y="1412776"/>
            <a:ext cx="20882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hlinkClick r:id="rId3"/>
              </a:rPr>
              <a:t>http://</a:t>
            </a:r>
            <a:r>
              <a:rPr lang="en-US" dirty="0" smtClean="0">
                <a:hlinkClick r:id="rId3"/>
              </a:rPr>
              <a:t>ujif33.obr.site</a:t>
            </a:r>
            <a:endParaRPr lang="ru-RU" dirty="0" smtClean="0"/>
          </a:p>
        </p:txBody>
      </p:sp>
      <p:sp>
        <p:nvSpPr>
          <p:cNvPr id="3" name="TextBox 2"/>
          <p:cNvSpPr txBox="1"/>
          <p:nvPr/>
        </p:nvSpPr>
        <p:spPr>
          <a:xfrm>
            <a:off x="3563888" y="1412776"/>
            <a:ext cx="48245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u="sng" dirty="0">
                <a:solidFill>
                  <a:srgbClr val="0000FF"/>
                </a:solidFill>
                <a:latin typeface="Helvetica"/>
                <a:ea typeface="Calibri"/>
                <a:cs typeface="Times New Roman"/>
                <a:hlinkClick r:id="rId4"/>
              </a:rPr>
              <a:t>https://педагогический-ресурс.рф/id3967741</a:t>
            </a:r>
            <a:r>
              <a:rPr lang="ru-RU" dirty="0">
                <a:solidFill>
                  <a:srgbClr val="333333"/>
                </a:solidFill>
                <a:latin typeface="Helvetica"/>
                <a:ea typeface="Calibri"/>
              </a:rPr>
              <a:t> </a:t>
            </a:r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2591780" y="1782108"/>
            <a:ext cx="3960440" cy="3921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u="sng" dirty="0">
                <a:solidFill>
                  <a:srgbClr val="0000FF"/>
                </a:solidFill>
                <a:ea typeface="Calibri"/>
                <a:cs typeface="Times New Roman"/>
                <a:hlinkClick r:id="rId5"/>
              </a:rPr>
              <a:t>https://урок.рф/user/383545</a:t>
            </a:r>
            <a:endParaRPr lang="ru-RU" dirty="0">
              <a:ea typeface="Calibri"/>
              <a:cs typeface="Times New Roman"/>
            </a:endParaRPr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4020" y="2492895"/>
            <a:ext cx="3528392" cy="38476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66746" y="2008883"/>
            <a:ext cx="1886520" cy="24385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702782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547664" y="404664"/>
            <a:ext cx="5472608" cy="3921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lnSpc>
                <a:spcPct val="115000"/>
              </a:lnSpc>
              <a:spcAft>
                <a:spcPts val="1000"/>
              </a:spcAft>
            </a:pPr>
            <a:r>
              <a:rPr lang="ru-RU" u="sng" dirty="0">
                <a:solidFill>
                  <a:srgbClr val="0000FF"/>
                </a:solidFill>
                <a:ea typeface="Calibri"/>
                <a:cs typeface="Times New Roman"/>
                <a:hlinkClick r:id="rId3"/>
              </a:rPr>
              <a:t>https://урок.рф/user/383545</a:t>
            </a:r>
            <a:endParaRPr lang="ru-RU" dirty="0">
              <a:solidFill>
                <a:prstClr val="black"/>
              </a:solidFill>
              <a:ea typeface="Calibri"/>
              <a:cs typeface="Times New Roman"/>
            </a:endParaRP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821975"/>
            <a:ext cx="7488832" cy="45712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611560" y="5733256"/>
            <a:ext cx="468052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/>
              <a:t>Персональная страница  </a:t>
            </a:r>
          </a:p>
          <a:p>
            <a:pPr algn="ctr"/>
            <a:r>
              <a:rPr lang="ru-RU" sz="2400" dirty="0" smtClean="0"/>
              <a:t>на сайте Урок. </a:t>
            </a:r>
            <a:r>
              <a:rPr lang="ru-RU" sz="2400" dirty="0" err="1" smtClean="0"/>
              <a:t>рф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3048212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627832"/>
            <a:ext cx="5937250" cy="5608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8224" y="980728"/>
            <a:ext cx="2395400" cy="30963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953129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547664" y="332656"/>
            <a:ext cx="56886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>
                <a:solidFill>
                  <a:srgbClr val="585F69"/>
                </a:solidFill>
                <a:latin typeface="Open Sans"/>
              </a:rPr>
              <a:t> </a:t>
            </a:r>
            <a:r>
              <a:rPr lang="ru-RU" sz="2400" dirty="0" smtClean="0">
                <a:solidFill>
                  <a:srgbClr val="FF0000"/>
                </a:solidFill>
                <a:latin typeface="Open Sans"/>
              </a:rPr>
              <a:t>Достижения  учителя</a:t>
            </a:r>
            <a:endParaRPr lang="ru-RU" sz="2400" b="0" i="0" dirty="0">
              <a:solidFill>
                <a:srgbClr val="FF0000"/>
              </a:solidFill>
              <a:effectLst/>
              <a:latin typeface="Open Sans"/>
            </a:endParaRPr>
          </a:p>
        </p:txBody>
      </p:sp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124743"/>
            <a:ext cx="1835449" cy="25922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05088" y="1124743"/>
            <a:ext cx="1828548" cy="25922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3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1124743"/>
            <a:ext cx="1800200" cy="2549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4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68752" y="1124743"/>
            <a:ext cx="1800055" cy="2549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5" name="Picture 7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3916708"/>
            <a:ext cx="1723570" cy="24357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6" name="Picture 8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848" y="3930524"/>
            <a:ext cx="1717052" cy="24357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7" name="Picture 9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6256" y="3944340"/>
            <a:ext cx="1873261" cy="24219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087497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551806" y="332655"/>
            <a:ext cx="582012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>
                <a:solidFill>
                  <a:srgbClr val="FF0000"/>
                </a:solidFill>
              </a:rPr>
              <a:t>Достижения учеников</a:t>
            </a:r>
            <a:endParaRPr lang="ru-RU" sz="2400" dirty="0">
              <a:solidFill>
                <a:srgbClr val="FF0000"/>
              </a:solidFill>
            </a:endParaRPr>
          </a:p>
        </p:txBody>
      </p:sp>
      <p:pic>
        <p:nvPicPr>
          <p:cNvPr id="4110" name="Picture 1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794320"/>
            <a:ext cx="1837368" cy="26052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11" name="Picture 1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7648" y="723955"/>
            <a:ext cx="1886584" cy="26756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12" name="Picture 1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74232" y="780581"/>
            <a:ext cx="1872208" cy="26498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13" name="Picture 17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46440" y="820557"/>
            <a:ext cx="1803648" cy="25528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14" name="Picture 18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0722" y="3645024"/>
            <a:ext cx="1977062" cy="28085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15" name="Picture 19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808" y="3645024"/>
            <a:ext cx="1989268" cy="28085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16" name="Picture 20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32734" y="3742608"/>
            <a:ext cx="2116815" cy="27368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135003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1419</TotalTime>
  <Words>311</Words>
  <Application>Microsoft Office PowerPoint</Application>
  <PresentationFormat>Экран (4:3)</PresentationFormat>
  <Paragraphs>54</Paragraphs>
  <Slides>19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0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Пользователь</dc:creator>
  <cp:lastModifiedBy>Пользователь Windows</cp:lastModifiedBy>
  <cp:revision>102</cp:revision>
  <dcterms:modified xsi:type="dcterms:W3CDTF">2023-03-22T16:05:27Z</dcterms:modified>
</cp:coreProperties>
</file>