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60" r:id="rId5"/>
    <p:sldId id="265" r:id="rId6"/>
    <p:sldId id="264" r:id="rId7"/>
    <p:sldId id="267" r:id="rId8"/>
    <p:sldId id="269" r:id="rId9"/>
    <p:sldId id="271" r:id="rId10"/>
    <p:sldId id="273" r:id="rId11"/>
    <p:sldId id="275" r:id="rId12"/>
    <p:sldId id="276" r:id="rId13"/>
    <p:sldId id="277" r:id="rId14"/>
    <p:sldId id="278" r:id="rId15"/>
    <p:sldId id="27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4" d="100"/>
          <a:sy n="84" d="100"/>
        </p:scale>
        <p:origin x="-88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pPr/>
              <a:t>28.05.2018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100000"/>
                <a:alpha val="100000"/>
                <a:satMod val="140000"/>
              </a:schemeClr>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a:t>Правила поведения при пожаре в общественном месте. Алгоритм действий при пожаре в общественном месте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5549" y="3789040"/>
            <a:ext cx="4250569" cy="273630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3933056"/>
            <a:ext cx="4312523" cy="2721527"/>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4492" y="188623"/>
            <a:ext cx="2912682" cy="1944215"/>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3424" y="188623"/>
            <a:ext cx="2503548" cy="1877661"/>
          </a:xfrm>
          <a:prstGeom prst="rect">
            <a:avLst/>
          </a:prstGeom>
        </p:spPr>
      </p:pic>
    </p:spTree>
    <p:extLst>
      <p:ext uri="{BB962C8B-B14F-4D97-AF65-F5344CB8AC3E}">
        <p14:creationId xmlns:p14="http://schemas.microsoft.com/office/powerpoint/2010/main" xmlns="" val="3496617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75034.jpg"/>
          <p:cNvPicPr>
            <a:picLocks noGrp="1" noChangeAspect="1"/>
          </p:cNvPicPr>
          <p:nvPr>
            <p:ph sz="quarter" idx="4294967295"/>
          </p:nvPr>
        </p:nvPicPr>
        <p:blipFill>
          <a:blip r:embed="rId2"/>
          <a:stretch>
            <a:fillRect/>
          </a:stretch>
        </p:blipFill>
        <p:spPr>
          <a:xfrm>
            <a:off x="214282" y="214290"/>
            <a:ext cx="6215106" cy="6500834"/>
          </a:xfrm>
          <a:prstGeom prst="rect">
            <a:avLst/>
          </a:prstGeom>
        </p:spPr>
      </p:pic>
      <p:pic>
        <p:nvPicPr>
          <p:cNvPr id="5" name="Рисунок 4" descr="1705519b700918699696753eb9818415.jpg"/>
          <p:cNvPicPr>
            <a:picLocks noChangeAspect="1"/>
          </p:cNvPicPr>
          <p:nvPr/>
        </p:nvPicPr>
        <p:blipFill>
          <a:blip r:embed="rId3" cstate="print"/>
          <a:stretch>
            <a:fillRect/>
          </a:stretch>
        </p:blipFill>
        <p:spPr>
          <a:xfrm>
            <a:off x="6715140" y="500042"/>
            <a:ext cx="2078736" cy="274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214313"/>
            <a:ext cx="6215063" cy="6429375"/>
          </a:xfrm>
        </p:spPr>
        <p:txBody>
          <a:bodyPr>
            <a:normAutofit fontScale="62500" lnSpcReduction="20000"/>
          </a:bodyPr>
          <a:lstStyle/>
          <a:p>
            <a:pPr algn="just">
              <a:buNone/>
            </a:pPr>
            <a:endParaRPr lang="ru-RU" dirty="0" smtClean="0"/>
          </a:p>
          <a:p>
            <a:endParaRPr lang="ru-RU" dirty="0" smtClean="0"/>
          </a:p>
          <a:p>
            <a:pPr algn="just">
              <a:buFont typeface="Wingdings" pitchFamily="2" charset="2"/>
              <a:buChar char="ü"/>
            </a:pPr>
            <a:r>
              <a:rPr lang="ru-RU" sz="3400" dirty="0" smtClean="0"/>
              <a:t>    Если все же случилась давка, то согните руки в локтях и прижмите их к ребрам. Резко наклоните корпус назад, сдерживая спиной давление на вас толпы. Попытайтесь в таком положении продвигаться вперед.   </a:t>
            </a:r>
          </a:p>
          <a:p>
            <a:pPr algn="just">
              <a:buFont typeface="Wingdings" pitchFamily="2" charset="2"/>
              <a:buChar char="ü"/>
            </a:pPr>
            <a:r>
              <a:rPr lang="ru-RU" sz="3400" dirty="0" smtClean="0"/>
              <a:t>     Если вас сбили с ног, встаньте на колени, опираясь руками об пол. Резко оттолкнувшись ногой от пола, рывком выпрямите корпус. </a:t>
            </a:r>
          </a:p>
          <a:p>
            <a:pPr algn="just">
              <a:buFont typeface="Wingdings" pitchFamily="2" charset="2"/>
              <a:buChar char="ü"/>
            </a:pPr>
            <a:r>
              <a:rPr lang="ru-RU" sz="3400" dirty="0" smtClean="0"/>
              <a:t>      В давке лучше посадить ребенка на плечи или вести его перед собой. </a:t>
            </a:r>
          </a:p>
          <a:p>
            <a:pPr algn="just">
              <a:buFont typeface="Wingdings" pitchFamily="2" charset="2"/>
              <a:buChar char="ü"/>
            </a:pPr>
            <a:r>
              <a:rPr lang="ru-RU" sz="3400" dirty="0" smtClean="0"/>
              <a:t>      Ни в коем случае не пользуйтесь лифтами! Спускайтесь только по лестнице. Не поддавайтесь безумному желанию спастись, прыгнув с большой высоты из окна.</a:t>
            </a:r>
          </a:p>
          <a:p>
            <a:pPr algn="just">
              <a:buFont typeface="Wingdings" pitchFamily="2" charset="2"/>
              <a:buChar char="ü"/>
            </a:pPr>
            <a:r>
              <a:rPr lang="ru-RU" sz="3400" dirty="0" smtClean="0"/>
              <a:t>      Если нет возможности спастись самостоятельно, забаррикадируйтесь в незанятом огнем помещении и ожидайте помощи. </a:t>
            </a:r>
            <a:endParaRPr lang="ru-RU" sz="3400" dirty="0"/>
          </a:p>
        </p:txBody>
      </p:sp>
      <p:pic>
        <p:nvPicPr>
          <p:cNvPr id="4" name="Рисунок 3" descr="scs39.png"/>
          <p:cNvPicPr>
            <a:picLocks noChangeAspect="1"/>
          </p:cNvPicPr>
          <p:nvPr/>
        </p:nvPicPr>
        <p:blipFill>
          <a:blip r:embed="rId2"/>
          <a:stretch>
            <a:fillRect/>
          </a:stretch>
        </p:blipFill>
        <p:spPr>
          <a:xfrm>
            <a:off x="6572264" y="4071942"/>
            <a:ext cx="2329448" cy="1749273"/>
          </a:xfrm>
          <a:prstGeom prst="rect">
            <a:avLst/>
          </a:prstGeom>
        </p:spPr>
      </p:pic>
      <p:pic>
        <p:nvPicPr>
          <p:cNvPr id="5" name="Рисунок 4" descr="Дети-седло-сиденье-плечевой-ремень-плечевой-ремень-отец-детей-верхом-ремешок.jpg"/>
          <p:cNvPicPr>
            <a:picLocks noChangeAspect="1"/>
          </p:cNvPicPr>
          <p:nvPr/>
        </p:nvPicPr>
        <p:blipFill>
          <a:blip r:embed="rId3" cstate="print"/>
          <a:stretch>
            <a:fillRect/>
          </a:stretch>
        </p:blipFill>
        <p:spPr>
          <a:xfrm>
            <a:off x="6572264" y="1785926"/>
            <a:ext cx="2143116" cy="21431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7924800" cy="868346"/>
          </a:xfrm>
        </p:spPr>
        <p:txBody>
          <a:bodyPr/>
          <a:lstStyle/>
          <a:p>
            <a:pPr algn="ctr"/>
            <a:r>
              <a:rPr lang="ru-RU" b="1" dirty="0" smtClean="0">
                <a:solidFill>
                  <a:srgbClr val="FF0000"/>
                </a:solidFill>
                <a:latin typeface="Times New Roman" pitchFamily="18" charset="0"/>
                <a:cs typeface="Times New Roman" pitchFamily="18" charset="0"/>
              </a:rPr>
              <a:t>Пожар в </a:t>
            </a:r>
            <a:r>
              <a:rPr lang="ru-RU" b="1" dirty="0" smtClean="0">
                <a:solidFill>
                  <a:srgbClr val="FF0000"/>
                </a:solidFill>
                <a:latin typeface="Times New Roman" pitchFamily="18" charset="0"/>
                <a:cs typeface="Times New Roman" pitchFamily="18" charset="0"/>
              </a:rPr>
              <a:t>транспорте</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quarter" idx="13"/>
          </p:nvPr>
        </p:nvSpPr>
        <p:spPr>
          <a:xfrm>
            <a:off x="609600" y="1285860"/>
            <a:ext cx="7924800" cy="3786214"/>
          </a:xfrm>
        </p:spPr>
        <p:txBody>
          <a:bodyPr/>
          <a:lstStyle/>
          <a:p>
            <a:pPr>
              <a:buNone/>
            </a:pPr>
            <a:r>
              <a:rPr lang="ru-RU" dirty="0" smtClean="0"/>
              <a:t>      </a:t>
            </a:r>
            <a:r>
              <a:rPr lang="ru-RU" sz="2000" dirty="0" smtClean="0"/>
              <a:t>Если </a:t>
            </a:r>
            <a:r>
              <a:rPr lang="ru-RU" sz="2000" dirty="0" smtClean="0"/>
              <a:t>пожар застал вас в трамвае, троллейбусе, автобусе и т.д., то важно следующее</a:t>
            </a:r>
            <a:r>
              <a:rPr lang="ru-RU" sz="2000" dirty="0" smtClean="0"/>
              <a:t>:</a:t>
            </a:r>
          </a:p>
          <a:p>
            <a:pPr>
              <a:buNone/>
            </a:pPr>
            <a:r>
              <a:rPr lang="ru-RU" sz="2000" dirty="0" smtClean="0"/>
              <a:t>       Как </a:t>
            </a:r>
            <a:r>
              <a:rPr lang="ru-RU" sz="2000" dirty="0" smtClean="0"/>
              <a:t>можно скорее оповестите о случившемся водителя и других пассажиров. Используйте огнетушители и подручные средства для борьбы с огнем. Будьте осторожны - металлические конструкции могут быть под напряжением! Эвакуация в случае, если двери блокированы, ведется через аварийные люки и окна. По их открытию представлена наглядная инструкция. Можно выбить окно двумя ногами, повиснув на руках на поручне. Салон следует покидать как можно быстрее, так как из-за замыкания проводов или нагревания бака с горючим возможен взрыв. Защищайте дыхательные пути куском </a:t>
            </a:r>
            <a:r>
              <a:rPr lang="ru-RU" sz="2000" dirty="0" smtClean="0"/>
              <a:t>ткани.</a:t>
            </a:r>
            <a:endParaRPr lang="ru-RU" sz="2000" dirty="0"/>
          </a:p>
        </p:txBody>
      </p:sp>
      <p:pic>
        <p:nvPicPr>
          <p:cNvPr id="5" name="Рисунок 4" descr="1301380384_388227.jpg"/>
          <p:cNvPicPr>
            <a:picLocks noChangeAspect="1"/>
          </p:cNvPicPr>
          <p:nvPr/>
        </p:nvPicPr>
        <p:blipFill>
          <a:blip r:embed="rId2" cstate="print"/>
          <a:stretch>
            <a:fillRect/>
          </a:stretch>
        </p:blipFill>
        <p:spPr>
          <a:xfrm>
            <a:off x="1571604" y="5143512"/>
            <a:ext cx="2660054" cy="1714488"/>
          </a:xfrm>
          <a:prstGeom prst="rect">
            <a:avLst/>
          </a:prstGeom>
        </p:spPr>
      </p:pic>
      <p:pic>
        <p:nvPicPr>
          <p:cNvPr id="6" name="Рисунок 5" descr="reysovyy-avtobus-zagorelsya-v-moskve-30883.jpg"/>
          <p:cNvPicPr>
            <a:picLocks noChangeAspect="1"/>
          </p:cNvPicPr>
          <p:nvPr/>
        </p:nvPicPr>
        <p:blipFill>
          <a:blip r:embed="rId3"/>
          <a:stretch>
            <a:fillRect/>
          </a:stretch>
        </p:blipFill>
        <p:spPr>
          <a:xfrm>
            <a:off x="5214942" y="5143512"/>
            <a:ext cx="2743180" cy="17144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75033.jpg"/>
          <p:cNvPicPr>
            <a:picLocks noGrp="1" noChangeAspect="1"/>
          </p:cNvPicPr>
          <p:nvPr>
            <p:ph sz="quarter" idx="13"/>
          </p:nvPr>
        </p:nvPicPr>
        <p:blipFill>
          <a:blip r:embed="rId2"/>
          <a:stretch>
            <a:fillRect/>
          </a:stretch>
        </p:blipFill>
        <p:spPr>
          <a:xfrm>
            <a:off x="1142976" y="214290"/>
            <a:ext cx="6929486" cy="642227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68346"/>
          </a:xfrm>
        </p:spPr>
        <p:txBody>
          <a:bodyPr/>
          <a:lstStyle/>
          <a:p>
            <a:pPr algn="ctr"/>
            <a:r>
              <a:rPr lang="ru-RU" b="1" dirty="0" smtClean="0">
                <a:solidFill>
                  <a:srgbClr val="FF0000"/>
                </a:solidFill>
              </a:rPr>
              <a:t>Профилактика возникновения пожара </a:t>
            </a:r>
            <a:endParaRPr lang="ru-RU" b="1" dirty="0">
              <a:solidFill>
                <a:srgbClr val="FF0000"/>
              </a:solidFill>
            </a:endParaRPr>
          </a:p>
        </p:txBody>
      </p:sp>
      <p:sp>
        <p:nvSpPr>
          <p:cNvPr id="3" name="Содержимое 2"/>
          <p:cNvSpPr>
            <a:spLocks noGrp="1"/>
          </p:cNvSpPr>
          <p:nvPr>
            <p:ph sz="quarter" idx="13"/>
          </p:nvPr>
        </p:nvSpPr>
        <p:spPr>
          <a:xfrm>
            <a:off x="3571868" y="1214422"/>
            <a:ext cx="4962532" cy="5286412"/>
          </a:xfrm>
        </p:spPr>
        <p:txBody>
          <a:bodyPr>
            <a:normAutofit fontScale="92500"/>
          </a:bodyPr>
          <a:lstStyle/>
          <a:p>
            <a:pPr marL="0" indent="0" algn="just">
              <a:buFont typeface="Wingdings" pitchFamily="2" charset="2"/>
              <a:buChar char="ü"/>
            </a:pPr>
            <a:r>
              <a:rPr lang="ru-RU" dirty="0" smtClean="0"/>
              <a:t>      </a:t>
            </a:r>
            <a:r>
              <a:rPr lang="ru-RU" sz="2000" dirty="0" smtClean="0"/>
              <a:t>Любую </a:t>
            </a:r>
            <a:r>
              <a:rPr lang="ru-RU" sz="2000" dirty="0" smtClean="0"/>
              <a:t>беду проще предотвратить, нежели устранить. Профилактика пожаров в общественных местах выглядит следующим образом: </a:t>
            </a:r>
            <a:r>
              <a:rPr lang="ru-RU" sz="2000" dirty="0" smtClean="0">
                <a:solidFill>
                  <a:srgbClr val="FF0000"/>
                </a:solidFill>
              </a:rPr>
              <a:t>Помещение обязательно должно быть оснащено нужным количеством огнетушителей. </a:t>
            </a:r>
            <a:endParaRPr lang="ru-RU" sz="2000" dirty="0" smtClean="0">
              <a:solidFill>
                <a:srgbClr val="FF0000"/>
              </a:solidFill>
            </a:endParaRPr>
          </a:p>
          <a:p>
            <a:pPr marL="0" indent="0" algn="just">
              <a:buFont typeface="Wingdings" pitchFamily="2" charset="2"/>
              <a:buChar char="ü"/>
            </a:pPr>
            <a:r>
              <a:rPr lang="ru-RU" sz="2000" dirty="0" smtClean="0">
                <a:solidFill>
                  <a:srgbClr val="FF0000"/>
                </a:solidFill>
              </a:rPr>
              <a:t>Запрещается </a:t>
            </a:r>
            <a:r>
              <a:rPr lang="ru-RU" sz="2000" dirty="0" smtClean="0">
                <a:solidFill>
                  <a:srgbClr val="FF0000"/>
                </a:solidFill>
              </a:rPr>
              <a:t>хранить в общественном месте легковоспламеняющиеся жидкости. </a:t>
            </a:r>
            <a:endParaRPr lang="ru-RU" sz="2000" dirty="0" smtClean="0">
              <a:solidFill>
                <a:srgbClr val="FF0000"/>
              </a:solidFill>
            </a:endParaRPr>
          </a:p>
          <a:p>
            <a:pPr marL="0" indent="0" algn="just">
              <a:buFont typeface="Wingdings" pitchFamily="2" charset="2"/>
              <a:buChar char="ü"/>
            </a:pPr>
            <a:r>
              <a:rPr lang="ru-RU" sz="2000" dirty="0" smtClean="0">
                <a:solidFill>
                  <a:srgbClr val="FF0000"/>
                </a:solidFill>
              </a:rPr>
              <a:t>Любой </a:t>
            </a:r>
            <a:r>
              <a:rPr lang="ru-RU" sz="2000" dirty="0" smtClean="0">
                <a:solidFill>
                  <a:srgbClr val="FF0000"/>
                </a:solidFill>
              </a:rPr>
              <a:t>электроприбор должен обязательно эксплуатироваться под присмотром. </a:t>
            </a:r>
            <a:endParaRPr lang="ru-RU" sz="2000" dirty="0" smtClean="0">
              <a:solidFill>
                <a:srgbClr val="FF0000"/>
              </a:solidFill>
            </a:endParaRPr>
          </a:p>
          <a:p>
            <a:pPr marL="0" indent="0" algn="just">
              <a:buFont typeface="Wingdings" pitchFamily="2" charset="2"/>
              <a:buChar char="ü"/>
            </a:pPr>
            <a:r>
              <a:rPr lang="ru-RU" sz="2000" dirty="0" smtClean="0">
                <a:solidFill>
                  <a:srgbClr val="FF0000"/>
                </a:solidFill>
              </a:rPr>
              <a:t>Должна </a:t>
            </a:r>
            <a:r>
              <a:rPr lang="ru-RU" sz="2000" dirty="0" smtClean="0">
                <a:solidFill>
                  <a:srgbClr val="FF0000"/>
                </a:solidFill>
              </a:rPr>
              <a:t>происходить систематическая проверка электропроводки, розеток. </a:t>
            </a:r>
            <a:endParaRPr lang="ru-RU" sz="2000" dirty="0" smtClean="0">
              <a:solidFill>
                <a:srgbClr val="FF0000"/>
              </a:solidFill>
            </a:endParaRPr>
          </a:p>
          <a:p>
            <a:pPr marL="0" indent="0" algn="just">
              <a:buFont typeface="Wingdings" pitchFamily="2" charset="2"/>
              <a:buChar char="ü"/>
            </a:pPr>
            <a:r>
              <a:rPr lang="ru-RU" sz="2000" dirty="0" smtClean="0">
                <a:solidFill>
                  <a:srgbClr val="FF0000"/>
                </a:solidFill>
              </a:rPr>
              <a:t>Не </a:t>
            </a:r>
            <a:r>
              <a:rPr lang="ru-RU" sz="2000" dirty="0" smtClean="0">
                <a:solidFill>
                  <a:srgbClr val="FF0000"/>
                </a:solidFill>
              </a:rPr>
              <a:t>пользуйтесь удлинителями, </a:t>
            </a:r>
            <a:r>
              <a:rPr lang="ru-RU" sz="2000" dirty="0" err="1" smtClean="0">
                <a:solidFill>
                  <a:srgbClr val="FF0000"/>
                </a:solidFill>
              </a:rPr>
              <a:t>разветвителями</a:t>
            </a:r>
            <a:r>
              <a:rPr lang="ru-RU" sz="2000" dirty="0" smtClean="0">
                <a:solidFill>
                  <a:srgbClr val="FF0000"/>
                </a:solidFill>
              </a:rPr>
              <a:t>. Простое правило: одна розетка = один электроприбор. Запрещено разводить в закрытом помещении открытый </a:t>
            </a:r>
            <a:r>
              <a:rPr lang="ru-RU" sz="2000" dirty="0" smtClean="0">
                <a:solidFill>
                  <a:srgbClr val="FF0000"/>
                </a:solidFill>
              </a:rPr>
              <a:t>огонь</a:t>
            </a:r>
            <a:endParaRPr lang="ru-RU" sz="2000" dirty="0">
              <a:solidFill>
                <a:srgbClr val="FF0000"/>
              </a:solidFill>
            </a:endParaRPr>
          </a:p>
        </p:txBody>
      </p:sp>
      <p:pic>
        <p:nvPicPr>
          <p:cNvPr id="4" name="Рисунок 3" descr="2018_0.jpg"/>
          <p:cNvPicPr>
            <a:picLocks noChangeAspect="1"/>
          </p:cNvPicPr>
          <p:nvPr/>
        </p:nvPicPr>
        <p:blipFill>
          <a:blip r:embed="rId2"/>
          <a:stretch>
            <a:fillRect/>
          </a:stretch>
        </p:blipFill>
        <p:spPr>
          <a:xfrm>
            <a:off x="428596" y="1142984"/>
            <a:ext cx="3000364" cy="1740211"/>
          </a:xfrm>
          <a:prstGeom prst="rect">
            <a:avLst/>
          </a:prstGeom>
        </p:spPr>
      </p:pic>
      <p:pic>
        <p:nvPicPr>
          <p:cNvPr id="5" name="Рисунок 4" descr="elekter.jpg"/>
          <p:cNvPicPr>
            <a:picLocks noChangeAspect="1"/>
          </p:cNvPicPr>
          <p:nvPr/>
        </p:nvPicPr>
        <p:blipFill>
          <a:blip r:embed="rId3"/>
          <a:stretch>
            <a:fillRect/>
          </a:stretch>
        </p:blipFill>
        <p:spPr>
          <a:xfrm>
            <a:off x="571472" y="4500570"/>
            <a:ext cx="2950907" cy="1918090"/>
          </a:xfrm>
          <a:prstGeom prst="rect">
            <a:avLst/>
          </a:prstGeom>
        </p:spPr>
      </p:pic>
      <p:pic>
        <p:nvPicPr>
          <p:cNvPr id="6" name="Рисунок 5" descr="08.jpg"/>
          <p:cNvPicPr>
            <a:picLocks noChangeAspect="1"/>
          </p:cNvPicPr>
          <p:nvPr/>
        </p:nvPicPr>
        <p:blipFill>
          <a:blip r:embed="rId4" cstate="print"/>
          <a:stretch>
            <a:fillRect/>
          </a:stretch>
        </p:blipFill>
        <p:spPr>
          <a:xfrm>
            <a:off x="285720" y="2786058"/>
            <a:ext cx="3040073" cy="17859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23.jpg"/>
          <p:cNvPicPr>
            <a:picLocks noGrp="1" noChangeAspect="1"/>
          </p:cNvPicPr>
          <p:nvPr>
            <p:ph sz="quarter" idx="13"/>
          </p:nvPr>
        </p:nvPicPr>
        <p:blipFill>
          <a:blip r:embed="rId2"/>
          <a:stretch>
            <a:fillRect/>
          </a:stretch>
        </p:blipFill>
        <p:spPr>
          <a:xfrm>
            <a:off x="1214414" y="428604"/>
            <a:ext cx="6953275" cy="521495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1400" dirty="0" smtClean="0">
                <a:solidFill>
                  <a:srgbClr val="FF0000"/>
                </a:solidFill>
              </a:rPr>
              <a:t/>
            </a:r>
            <a:br>
              <a:rPr lang="en-US" sz="1400" dirty="0" smtClean="0">
                <a:solidFill>
                  <a:srgbClr val="FF0000"/>
                </a:solidFill>
              </a:rPr>
            </a:br>
            <a:r>
              <a:rPr lang="en-US" sz="1400" dirty="0">
                <a:solidFill>
                  <a:srgbClr val="FF0000"/>
                </a:solidFill>
              </a:rPr>
              <a:t/>
            </a:r>
            <a:br>
              <a:rPr lang="en-US" sz="1400" dirty="0">
                <a:solidFill>
                  <a:srgbClr val="FF0000"/>
                </a:solidFill>
              </a:rPr>
            </a:br>
            <a:r>
              <a:rPr lang="en-US" sz="1400" b="1" dirty="0" smtClean="0">
                <a:solidFill>
                  <a:srgbClr val="FF0000"/>
                </a:solidFill>
                <a:latin typeface="Times New Roman" pitchFamily="18" charset="0"/>
                <a:cs typeface="Times New Roman" pitchFamily="18" charset="0"/>
              </a:rPr>
              <a:t/>
            </a:r>
            <a:br>
              <a:rPr lang="en-US" sz="1400" b="1" dirty="0" smtClean="0">
                <a:solidFill>
                  <a:srgbClr val="FF0000"/>
                </a:solidFill>
                <a:latin typeface="Times New Roman" pitchFamily="18" charset="0"/>
                <a:cs typeface="Times New Roman" pitchFamily="18" charset="0"/>
              </a:rPr>
            </a:br>
            <a:r>
              <a:rPr lang="ru-RU" sz="1400" b="1" dirty="0" smtClean="0">
                <a:solidFill>
                  <a:srgbClr val="FF0000"/>
                </a:solidFill>
                <a:latin typeface="Times New Roman" pitchFamily="18" charset="0"/>
                <a:cs typeface="Times New Roman" pitchFamily="18" charset="0"/>
              </a:rPr>
              <a:t>Внезапно </a:t>
            </a:r>
            <a:r>
              <a:rPr lang="ru-RU" sz="1400" b="1" dirty="0">
                <a:solidFill>
                  <a:srgbClr val="FF0000"/>
                </a:solidFill>
                <a:latin typeface="Times New Roman" pitchFamily="18" charset="0"/>
                <a:cs typeface="Times New Roman" pitchFamily="18" charset="0"/>
              </a:rPr>
              <a:t>вспыхнувший пожар - экстренная ситуация, в которой даже подготовленный человек может поддаться панике. Главных советов здесь два. Сохранять спокойствие и держать в голове четкий алгоритм действий при пожаре в общественном месте. </a:t>
            </a:r>
          </a:p>
        </p:txBody>
      </p:sp>
      <p:sp>
        <p:nvSpPr>
          <p:cNvPr id="3" name="Объект 2"/>
          <p:cNvSpPr>
            <a:spLocks noGrp="1"/>
          </p:cNvSpPr>
          <p:nvPr>
            <p:ph sz="quarter" idx="13"/>
          </p:nvPr>
        </p:nvSpPr>
        <p:spPr>
          <a:xfrm>
            <a:off x="609600" y="1600200"/>
            <a:ext cx="7924800" cy="4781128"/>
          </a:xfrm>
        </p:spPr>
        <p:txBody>
          <a:bodyPr>
            <a:normAutofit/>
          </a:bodyPr>
          <a:lstStyle/>
          <a:p>
            <a:pPr marL="0" indent="0" algn="ctr">
              <a:buNone/>
            </a:pPr>
            <a:r>
              <a:rPr lang="ru-RU" sz="2000" b="1" dirty="0" smtClean="0">
                <a:latin typeface="Times New Roman" pitchFamily="18" charset="0"/>
                <a:cs typeface="Times New Roman" pitchFamily="18" charset="0"/>
              </a:rPr>
              <a:t>ОБЩЕСТВЕННЫЕ МЕСТА – места, где возможно одновременное пребывание большого количества людей на  ограниченной территории (кинотеатры, театры, рынки, стадионы, зоопарки, музеи, магазины, вокзалы, парады, митинги, метро, рынки, площади и т.д.)</a:t>
            </a:r>
            <a:endParaRPr lang="ru-RU" sz="20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5" y="3356992"/>
            <a:ext cx="4445859" cy="29523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39952" y="3717032"/>
            <a:ext cx="4608511" cy="2880320"/>
          </a:xfrm>
          <a:prstGeom prst="rect">
            <a:avLst/>
          </a:prstGeom>
        </p:spPr>
      </p:pic>
    </p:spTree>
    <p:extLst>
      <p:ext uri="{BB962C8B-B14F-4D97-AF65-F5344CB8AC3E}">
        <p14:creationId xmlns:p14="http://schemas.microsoft.com/office/powerpoint/2010/main" xmlns="" val="1332050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76672"/>
            <a:ext cx="8066856" cy="5976664"/>
          </a:xfrm>
        </p:spPr>
        <p:txBody>
          <a:bodyPr/>
          <a:lstStyle/>
          <a:p>
            <a:pPr marL="0" indent="0" algn="just">
              <a:buNone/>
            </a:pPr>
            <a:r>
              <a:rPr lang="ru-RU" sz="2000" b="1" dirty="0">
                <a:latin typeface="Times New Roman" pitchFamily="18" charset="0"/>
                <a:cs typeface="Times New Roman" pitchFamily="18" charset="0"/>
              </a:rPr>
              <a:t>При пожаре в школе, банке, поликлинике или ином общественном месте первым делом нужно сделать следующее: Определитесь, стоит ли вам выбираться наружу. Для этого прижмитесь рукой к двери или железной ручке. Если они горячи, то недалеко от вас бушует пламя, и выход заблокирован. Дверь в такой ситуации не следует открывать! Если за дверью большая концентрация дыма - вы не видите далее, чем на 10 м, </a:t>
            </a:r>
            <a:r>
              <a:rPr lang="ru-RU" sz="2000" b="1" dirty="0" smtClean="0">
                <a:latin typeface="Times New Roman" pitchFamily="18" charset="0"/>
                <a:cs typeface="Times New Roman" pitchFamily="18" charset="0"/>
              </a:rPr>
              <a:t>то выход </a:t>
            </a:r>
            <a:r>
              <a:rPr lang="ru-RU" sz="2000" b="1" dirty="0">
                <a:latin typeface="Times New Roman" pitchFamily="18" charset="0"/>
                <a:cs typeface="Times New Roman" pitchFamily="18" charset="0"/>
              </a:rPr>
              <a:t>наружу тоже опасен</a:t>
            </a:r>
            <a:r>
              <a:rPr lang="ru-RU" b="1" dirty="0">
                <a:latin typeface="Times New Roman" pitchFamily="18" charset="0"/>
                <a:cs typeface="Times New Roman" pitchFamily="18" charset="0"/>
              </a:rPr>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509" y="3264446"/>
            <a:ext cx="4100856" cy="244827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20072" y="3230978"/>
            <a:ext cx="3308987" cy="2481740"/>
          </a:xfrm>
          <a:prstGeom prst="rect">
            <a:avLst/>
          </a:prstGeom>
        </p:spPr>
      </p:pic>
    </p:spTree>
    <p:extLst>
      <p:ext uri="{BB962C8B-B14F-4D97-AF65-F5344CB8AC3E}">
        <p14:creationId xmlns:p14="http://schemas.microsoft.com/office/powerpoint/2010/main" xmlns="" val="337667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15304" cy="928694"/>
          </a:xfrm>
        </p:spPr>
        <p:txBody>
          <a:bodyPr>
            <a:normAutofit fontScale="90000"/>
          </a:bodyPr>
          <a:lstStyle/>
          <a:p>
            <a:pPr algn="ctr"/>
            <a:r>
              <a:rPr lang="ru-RU" sz="4000" dirty="0" smtClean="0">
                <a:solidFill>
                  <a:schemeClr val="tx1"/>
                </a:solidFill>
                <a:latin typeface="Times New Roman" pitchFamily="18" charset="0"/>
                <a:cs typeface="Times New Roman" pitchFamily="18" charset="0"/>
              </a:rPr>
              <a:t>Варианты дальнейшего спасения</a:t>
            </a:r>
            <a:endParaRPr lang="ru-RU" sz="4000" dirty="0">
              <a:solidFill>
                <a:schemeClr val="tx1"/>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1214422"/>
          <a:ext cx="8572560" cy="3857652"/>
        </p:xfrm>
        <a:graphic>
          <a:graphicData uri="http://schemas.openxmlformats.org/drawingml/2006/table">
            <a:tbl>
              <a:tblPr firstRow="1" bandRow="1">
                <a:tableStyleId>{5C22544A-7EE6-4342-B048-85BDC9FD1C3A}</a:tableStyleId>
              </a:tblPr>
              <a:tblGrid>
                <a:gridCol w="8572560"/>
              </a:tblGrid>
              <a:tr h="3857652">
                <a:tc>
                  <a:txBody>
                    <a:bodyPr/>
                    <a:lstStyle/>
                    <a:p>
                      <a:pPr algn="ctr"/>
                      <a:r>
                        <a:rPr kumimoji="0" lang="ru-RU" b="0" i="0" kern="1200" dirty="0" smtClean="0">
                          <a:solidFill>
                            <a:srgbClr val="002060"/>
                          </a:solidFill>
                          <a:latin typeface="+mn-lt"/>
                          <a:ea typeface="+mn-ea"/>
                          <a:cs typeface="+mn-cs"/>
                        </a:rPr>
                        <a:t>Возможно выйти из помещения</a:t>
                      </a:r>
                    </a:p>
                    <a:p>
                      <a:pPr algn="just"/>
                      <a:r>
                        <a:rPr kumimoji="0" lang="ru-RU" b="0" i="0" kern="1200" dirty="0" smtClean="0">
                          <a:solidFill>
                            <a:schemeClr val="lt1"/>
                          </a:solidFill>
                          <a:latin typeface="+mn-lt"/>
                          <a:ea typeface="+mn-ea"/>
                          <a:cs typeface="+mn-cs"/>
                        </a:rPr>
                        <a:t>Уходите от очага возгорания, ориентируясь на план эвакуации - как основными, так и запасными путями. При возможности отключите электроэнергию на своем пути. Лучше всего спасаться, шагая не в полный рост, а следуя на четвереньках. Опасные для нашего организма продукты горения начинают скапливаться в воздухе на высоте человеческого роста. Прикрывайте рот и нос платком, салфеткой, предметом одежды или иным подручным средством. Не забывайте плотно закрывать за собой двери - это удержит распространение огня. Выбравшись из здания, не рискуйте вернуться обратно, чтобы помочь оставшимся в нем - разумнее как можно быстрее сообщить в противопожарную службу о случившемся. Если спасательные работы на объекте уже ведутся, не забудьте сообщить должностным лицам, что вы смогли выбраться самостоятельно, чтобы сузить радиус поисков пострадавших.</a:t>
                      </a:r>
                    </a:p>
                    <a:p>
                      <a:pPr algn="ctr"/>
                      <a:endParaRPr lang="ru-RU" dirty="0"/>
                    </a:p>
                  </a:txBody>
                  <a:tcPr/>
                </a:tc>
              </a:tr>
            </a:tbl>
          </a:graphicData>
        </a:graphic>
      </p:graphicFrame>
      <p:pic>
        <p:nvPicPr>
          <p:cNvPr id="5" name="Рисунок 4" descr="img16.jpg"/>
          <p:cNvPicPr>
            <a:picLocks noChangeAspect="1"/>
          </p:cNvPicPr>
          <p:nvPr/>
        </p:nvPicPr>
        <p:blipFill>
          <a:blip r:embed="rId2"/>
          <a:stretch>
            <a:fillRect/>
          </a:stretch>
        </p:blipFill>
        <p:spPr>
          <a:xfrm>
            <a:off x="2786050" y="4960656"/>
            <a:ext cx="1847848" cy="1897344"/>
          </a:xfrm>
          <a:prstGeom prst="rect">
            <a:avLst/>
          </a:prstGeom>
        </p:spPr>
      </p:pic>
      <p:pic>
        <p:nvPicPr>
          <p:cNvPr id="7" name="Рисунок 6" descr="1516174158.jpg"/>
          <p:cNvPicPr>
            <a:picLocks noChangeAspect="1"/>
          </p:cNvPicPr>
          <p:nvPr/>
        </p:nvPicPr>
        <p:blipFill>
          <a:blip r:embed="rId3" cstate="print"/>
          <a:stretch>
            <a:fillRect/>
          </a:stretch>
        </p:blipFill>
        <p:spPr>
          <a:xfrm>
            <a:off x="0" y="4786322"/>
            <a:ext cx="2697228" cy="1785926"/>
          </a:xfrm>
          <a:prstGeom prst="rect">
            <a:avLst/>
          </a:prstGeom>
        </p:spPr>
      </p:pic>
      <p:pic>
        <p:nvPicPr>
          <p:cNvPr id="19458" name="Picture 2" descr="https://im0-tub-ru.yandex.net/i?id=08144d75baed27886afa1c6040b9f48e&amp;n=13"/>
          <p:cNvPicPr>
            <a:picLocks noChangeAspect="1" noChangeArrowheads="1"/>
          </p:cNvPicPr>
          <p:nvPr/>
        </p:nvPicPr>
        <p:blipFill>
          <a:blip r:embed="rId4"/>
          <a:srcRect/>
          <a:stretch>
            <a:fillRect/>
          </a:stretch>
        </p:blipFill>
        <p:spPr bwMode="auto">
          <a:xfrm>
            <a:off x="4357686" y="5072074"/>
            <a:ext cx="4572000" cy="1428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448503541_11_img_3484_201205.jpg"/>
          <p:cNvPicPr>
            <a:picLocks noGrp="1" noChangeAspect="1"/>
          </p:cNvPicPr>
          <p:nvPr>
            <p:ph sz="quarter" idx="4294967295"/>
          </p:nvPr>
        </p:nvPicPr>
        <p:blipFill>
          <a:blip r:embed="rId2"/>
          <a:stretch>
            <a:fillRect/>
          </a:stretch>
        </p:blipFill>
        <p:spPr>
          <a:xfrm>
            <a:off x="285720" y="4714884"/>
            <a:ext cx="2967038" cy="1979438"/>
          </a:xfrm>
          <a:prstGeom prst="rect">
            <a:avLst/>
          </a:prstGeom>
        </p:spPr>
      </p:pic>
      <p:graphicFrame>
        <p:nvGraphicFramePr>
          <p:cNvPr id="4" name="Таблица 3"/>
          <p:cNvGraphicFramePr>
            <a:graphicFrameLocks noGrp="1"/>
          </p:cNvGraphicFramePr>
          <p:nvPr/>
        </p:nvGraphicFramePr>
        <p:xfrm>
          <a:off x="142844" y="142853"/>
          <a:ext cx="8715436" cy="4429155"/>
        </p:xfrm>
        <a:graphic>
          <a:graphicData uri="http://schemas.openxmlformats.org/drawingml/2006/table">
            <a:tbl>
              <a:tblPr firstRow="1" bandRow="1">
                <a:tableStyleId>{5C22544A-7EE6-4342-B048-85BDC9FD1C3A}</a:tableStyleId>
              </a:tblPr>
              <a:tblGrid>
                <a:gridCol w="8715436"/>
              </a:tblGrid>
              <a:tr h="4429155">
                <a:tc>
                  <a:txBody>
                    <a:bodyPr/>
                    <a:lstStyle/>
                    <a:p>
                      <a:pPr algn="ctr"/>
                      <a:r>
                        <a:rPr kumimoji="0" lang="ru-RU" b="0" i="0" kern="1200" dirty="0" smtClean="0">
                          <a:solidFill>
                            <a:srgbClr val="002060"/>
                          </a:solidFill>
                          <a:latin typeface="+mn-lt"/>
                          <a:ea typeface="+mn-ea"/>
                          <a:cs typeface="+mn-cs"/>
                        </a:rPr>
                        <a:t>Невозможно выйти из помещения</a:t>
                      </a:r>
                    </a:p>
                    <a:p>
                      <a:pPr algn="just"/>
                      <a:r>
                        <a:rPr kumimoji="0" lang="ru-RU" b="0" i="0" kern="1200" dirty="0" smtClean="0">
                          <a:solidFill>
                            <a:schemeClr val="lt1"/>
                          </a:solidFill>
                          <a:latin typeface="+mn-lt"/>
                          <a:ea typeface="+mn-ea"/>
                          <a:cs typeface="+mn-cs"/>
                        </a:rPr>
                        <a:t>Если пожар в школе или ином помещении застал вас в закрытом кабинете, откуда нет возможности выйти, то первым делом постарайтесь не поддаваться панике, какими бы не бесполезными казались в вашей ситуации эти слова. Накройтесь большим полотнищем плотной ткани. Отлично, если у вас есть возможность полностью его намочить. Исследуйте помещение на наличие выхода на крышу либо пожарную лестницу. Если никаких путей нет, то постарайтесь как можно надежнее защитить свое убежище. Для этого плотно затворите двери, а щели между ними и косяком </a:t>
                      </a:r>
                      <a:r>
                        <a:rPr kumimoji="0" lang="ru-RU" b="0" i="0" kern="1200" dirty="0" err="1" smtClean="0">
                          <a:solidFill>
                            <a:schemeClr val="lt1"/>
                          </a:solidFill>
                          <a:latin typeface="+mn-lt"/>
                          <a:ea typeface="+mn-ea"/>
                          <a:cs typeface="+mn-cs"/>
                        </a:rPr>
                        <a:t>загерметизируйте</a:t>
                      </a:r>
                      <a:r>
                        <a:rPr kumimoji="0" lang="ru-RU" b="0" i="0" kern="1200" dirty="0" smtClean="0">
                          <a:solidFill>
                            <a:schemeClr val="lt1"/>
                          </a:solidFill>
                          <a:latin typeface="+mn-lt"/>
                          <a:ea typeface="+mn-ea"/>
                          <a:cs typeface="+mn-cs"/>
                        </a:rPr>
                        <a:t> любой тканью. Закройте все окна, вентиляционные решетки, форточки. Приток воздуха неминуемо будет привлекать на себя пламя. Если в помещении есть доступ к воде, то не забывайте держать пол, двери все время мокрыми. В случае, когда помещение начинает заполняться дымом, важно передвигаться только на четвереньках, закрыв нос и рот тканью (желательно ее также смочить). Находитесь возле окна, всеми силами привлекайте к себе внимание спасателей и прохожих.</a:t>
                      </a:r>
                      <a:endParaRPr lang="ru-RU" dirty="0"/>
                    </a:p>
                  </a:txBody>
                  <a:tcPr/>
                </a:tc>
              </a:tr>
            </a:tbl>
          </a:graphicData>
        </a:graphic>
      </p:graphicFrame>
      <p:sp>
        <p:nvSpPr>
          <p:cNvPr id="7" name="Прямоугольник 6"/>
          <p:cNvSpPr/>
          <p:nvPr/>
        </p:nvSpPr>
        <p:spPr>
          <a:xfrm>
            <a:off x="4071934" y="4857760"/>
            <a:ext cx="4714908"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2400" b="1" dirty="0" smtClean="0">
                <a:solidFill>
                  <a:srgbClr val="FF0000"/>
                </a:solidFill>
                <a:latin typeface="Times New Roman" pitchFamily="18" charset="0"/>
                <a:cs typeface="Times New Roman" pitchFamily="18" charset="0"/>
              </a:rPr>
              <a:t>Ни в коем случае не разбивайте окна! Нарушение герметичности вызовет только увеличение силы пламени и очага возгорания. </a:t>
            </a:r>
          </a:p>
          <a:p>
            <a:pPr algn="ct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25470"/>
          </a:xfrm>
        </p:spPr>
        <p:txBody>
          <a:bodyPr>
            <a:normAutofit/>
          </a:bodyPr>
          <a:lstStyle/>
          <a:p>
            <a:pPr algn="ctr"/>
            <a:r>
              <a:rPr lang="ru-RU" dirty="0" smtClean="0">
                <a:solidFill>
                  <a:srgbClr val="FF0000"/>
                </a:solidFill>
                <a:latin typeface="Times New Roman" pitchFamily="18" charset="0"/>
                <a:cs typeface="Times New Roman" pitchFamily="18" charset="0"/>
              </a:rPr>
              <a:t>Борьба с паникой</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4294967295"/>
          </p:nvPr>
        </p:nvSpPr>
        <p:spPr>
          <a:xfrm>
            <a:off x="0" y="1357298"/>
            <a:ext cx="5786446" cy="5500702"/>
          </a:xfrm>
          <a:prstGeom prst="rect">
            <a:avLst/>
          </a:prstGeom>
        </p:spPr>
        <p:txBody>
          <a:bodyPr>
            <a:normAutofit/>
          </a:bodyPr>
          <a:lstStyle/>
          <a:p>
            <a:pPr algn="just">
              <a:buNone/>
            </a:pP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Все </a:t>
            </a:r>
            <a:r>
              <a:rPr lang="ru-RU" sz="2400" dirty="0" smtClean="0">
                <a:latin typeface="Times New Roman" pitchFamily="18" charset="0"/>
                <a:cs typeface="Times New Roman" pitchFamily="18" charset="0"/>
              </a:rPr>
              <a:t>правила поведения при пожаре в общественном месте учат нас: </a:t>
            </a:r>
            <a:r>
              <a:rPr lang="ru-RU" sz="2400" dirty="0" smtClean="0">
                <a:solidFill>
                  <a:srgbClr val="FF0000"/>
                </a:solidFill>
                <a:latin typeface="Times New Roman" pitchFamily="18" charset="0"/>
                <a:cs typeface="Times New Roman" pitchFamily="18" charset="0"/>
              </a:rPr>
              <a:t>не поддавайтесь панике! </a:t>
            </a:r>
            <a:r>
              <a:rPr lang="ru-RU" sz="2400" dirty="0" smtClean="0">
                <a:latin typeface="Times New Roman" pitchFamily="18" charset="0"/>
                <a:cs typeface="Times New Roman" pitchFamily="18" charset="0"/>
              </a:rPr>
              <a:t>Так называют безотчетный страх, состояние психики, которое вызывают экстремальные внешние условия. Выражается все это в виде неконтролируемого острого приступа ужаса, который может охватить как одного человека, так и группу людей, инстинктивно пытающихся покинуть пугающую их ситуацию, избежать ее. </a:t>
            </a:r>
            <a:endParaRPr lang="ru-RU" sz="2400" dirty="0">
              <a:latin typeface="Times New Roman" pitchFamily="18" charset="0"/>
              <a:cs typeface="Times New Roman" pitchFamily="18" charset="0"/>
            </a:endParaRPr>
          </a:p>
        </p:txBody>
      </p:sp>
      <p:pic>
        <p:nvPicPr>
          <p:cNvPr id="4" name="Рисунок 3" descr="metro_01.jpg"/>
          <p:cNvPicPr>
            <a:picLocks noChangeAspect="1"/>
          </p:cNvPicPr>
          <p:nvPr/>
        </p:nvPicPr>
        <p:blipFill>
          <a:blip r:embed="rId2"/>
          <a:stretch>
            <a:fillRect/>
          </a:stretch>
        </p:blipFill>
        <p:spPr>
          <a:xfrm>
            <a:off x="5968978" y="1428736"/>
            <a:ext cx="3175022" cy="2143140"/>
          </a:xfrm>
          <a:prstGeom prst="rect">
            <a:avLst/>
          </a:prstGeom>
        </p:spPr>
      </p:pic>
      <p:pic>
        <p:nvPicPr>
          <p:cNvPr id="5" name="Рисунок 4" descr="003_4.jpg"/>
          <p:cNvPicPr>
            <a:picLocks noChangeAspect="1"/>
          </p:cNvPicPr>
          <p:nvPr/>
        </p:nvPicPr>
        <p:blipFill>
          <a:blip r:embed="rId3" cstate="print"/>
          <a:stretch>
            <a:fillRect/>
          </a:stretch>
        </p:blipFill>
        <p:spPr>
          <a:xfrm>
            <a:off x="5929322" y="4071942"/>
            <a:ext cx="3000396" cy="22617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39784"/>
          </a:xfrm>
        </p:spPr>
        <p:txBody>
          <a:bodyPr>
            <a:normAutofit/>
          </a:bodyPr>
          <a:lstStyle/>
          <a:p>
            <a:pPr algn="ctr"/>
            <a:r>
              <a:rPr lang="ru-RU" b="1" dirty="0" smtClean="0">
                <a:solidFill>
                  <a:srgbClr val="FF0000"/>
                </a:solidFill>
                <a:latin typeface="Times New Roman" pitchFamily="18" charset="0"/>
                <a:cs typeface="Times New Roman" pitchFamily="18" charset="0"/>
              </a:rPr>
              <a:t>Чтобы не попасть в беду...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4294967295"/>
          </p:nvPr>
        </p:nvSpPr>
        <p:spPr>
          <a:xfrm>
            <a:off x="0" y="1600200"/>
            <a:ext cx="5786446" cy="4495800"/>
          </a:xfrm>
          <a:prstGeom prst="rect">
            <a:avLst/>
          </a:prstGeom>
        </p:spPr>
        <p:txBody>
          <a:bodyPr>
            <a:noAutofit/>
          </a:bodyPr>
          <a:lstStyle/>
          <a:p>
            <a:pPr algn="just">
              <a:buNone/>
            </a:pPr>
            <a:r>
              <a:rPr lang="ru-RU" sz="2400" dirty="0" smtClean="0"/>
              <a:t>     </a:t>
            </a:r>
            <a:r>
              <a:rPr lang="ru-RU" sz="2400" dirty="0" smtClean="0">
                <a:latin typeface="Times New Roman" pitchFamily="18" charset="0"/>
                <a:cs typeface="Times New Roman" pitchFamily="18" charset="0"/>
              </a:rPr>
              <a:t>Правила поведения при пожаре в общественном месте предупреждают о том, что, входя в помещение нужно, как это ни странно, представлять, что может случиться возгорание. Поэтому: Входя в незнакомое здание, старайтесь держать в голове дорогу к выходу. Обращайте внимание на расположение табличек с планами эвакуации. Запоминайте, где находятся основные и запасные пожарные выходы. Если вы с маленьким ребенком, держите его за руку. </a:t>
            </a:r>
            <a:endParaRPr lang="ru-RU" sz="2400" dirty="0">
              <a:latin typeface="Times New Roman" pitchFamily="18" charset="0"/>
              <a:cs typeface="Times New Roman" pitchFamily="18" charset="0"/>
            </a:endParaRPr>
          </a:p>
        </p:txBody>
      </p:sp>
      <p:pic>
        <p:nvPicPr>
          <p:cNvPr id="5" name="Рисунок 4" descr="im_20150805163211_29359.jpg"/>
          <p:cNvPicPr>
            <a:picLocks noChangeAspect="1"/>
          </p:cNvPicPr>
          <p:nvPr/>
        </p:nvPicPr>
        <p:blipFill>
          <a:blip r:embed="rId2"/>
          <a:stretch>
            <a:fillRect/>
          </a:stretch>
        </p:blipFill>
        <p:spPr>
          <a:xfrm>
            <a:off x="6035156" y="4429132"/>
            <a:ext cx="2894562" cy="2098469"/>
          </a:xfrm>
          <a:prstGeom prst="rect">
            <a:avLst/>
          </a:prstGeom>
        </p:spPr>
      </p:pic>
      <p:pic>
        <p:nvPicPr>
          <p:cNvPr id="6" name="Рисунок 5" descr="2075031.jpg"/>
          <p:cNvPicPr>
            <a:picLocks noChangeAspect="1"/>
          </p:cNvPicPr>
          <p:nvPr/>
        </p:nvPicPr>
        <p:blipFill>
          <a:blip r:embed="rId3"/>
          <a:stretch>
            <a:fillRect/>
          </a:stretch>
        </p:blipFill>
        <p:spPr>
          <a:xfrm>
            <a:off x="5810250" y="1714488"/>
            <a:ext cx="3230856" cy="22431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075032.jpg"/>
          <p:cNvPicPr>
            <a:picLocks noGrp="1" noChangeAspect="1"/>
          </p:cNvPicPr>
          <p:nvPr>
            <p:ph sz="quarter" idx="4294967295"/>
          </p:nvPr>
        </p:nvPicPr>
        <p:blipFill>
          <a:blip r:embed="rId2"/>
          <a:stretch>
            <a:fillRect/>
          </a:stretch>
        </p:blipFill>
        <p:spPr>
          <a:xfrm>
            <a:off x="476817" y="214290"/>
            <a:ext cx="8310025" cy="6271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68346"/>
          </a:xfrm>
        </p:spPr>
        <p:txBody>
          <a:bodyPr>
            <a:normAutofit/>
          </a:bodyPr>
          <a:lstStyle/>
          <a:p>
            <a:pPr algn="ctr"/>
            <a:r>
              <a:rPr lang="ru-RU" b="1" dirty="0" smtClean="0">
                <a:solidFill>
                  <a:srgbClr val="FF0000"/>
                </a:solidFill>
                <a:latin typeface="Times New Roman" pitchFamily="18" charset="0"/>
                <a:cs typeface="Times New Roman" pitchFamily="18" charset="0"/>
              </a:rPr>
              <a:t>Если случился пожар</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4294967295"/>
          </p:nvPr>
        </p:nvSpPr>
        <p:spPr>
          <a:xfrm>
            <a:off x="285720" y="1214422"/>
            <a:ext cx="6786610" cy="5357850"/>
          </a:xfrm>
          <a:prstGeom prst="rect">
            <a:avLst/>
          </a:prstGeom>
        </p:spPr>
        <p:txBody>
          <a:bodyPr>
            <a:normAutofit fontScale="92500" lnSpcReduction="10000"/>
          </a:bodyPr>
          <a:lstStyle/>
          <a:p>
            <a:pPr>
              <a:buNone/>
            </a:pPr>
            <a:r>
              <a:rPr lang="ru-RU" dirty="0" smtClean="0"/>
              <a:t>    </a:t>
            </a:r>
          </a:p>
          <a:p>
            <a:pPr algn="just">
              <a:buFont typeface="Wingdings" pitchFamily="2" charset="2"/>
              <a:buChar char="ü"/>
            </a:pPr>
            <a:r>
              <a:rPr lang="ru-RU" dirty="0" smtClean="0"/>
              <a:t>         </a:t>
            </a:r>
            <a:r>
              <a:rPr lang="ru-RU" sz="2000" dirty="0" smtClean="0"/>
              <a:t>Правила поведения при пожаре в общественном месте выливаются в несколько жизненно важных советов: Если вы услышали крики "Пожар!", не поддавайтесь панике, к чему принуждайте и находящихся вокруг вас, особенно детей, пожилых людей, женщин. </a:t>
            </a:r>
          </a:p>
          <a:p>
            <a:pPr algn="just">
              <a:buFont typeface="Wingdings" pitchFamily="2" charset="2"/>
              <a:buChar char="ü"/>
            </a:pPr>
            <a:r>
              <a:rPr lang="ru-RU" sz="2000" dirty="0" smtClean="0"/>
              <a:t>         Как можно быстрее позвоните в противопожарную службу сами или попросите телефон у окружающих. Возможно, рядом с вами будет кнопка пожарной сигнализации.       </a:t>
            </a:r>
          </a:p>
          <a:p>
            <a:pPr algn="just">
              <a:buFont typeface="Wingdings" pitchFamily="2" charset="2"/>
              <a:buChar char="ü"/>
            </a:pPr>
            <a:r>
              <a:rPr lang="ru-RU" sz="2000" dirty="0" smtClean="0"/>
              <a:t>          Оцените масштабы возгорания. Если вы можете устранить его самостоятельно, то нужно организовать на поиски огнетушителя и борьбу с пламенем окружающих.</a:t>
            </a:r>
          </a:p>
          <a:p>
            <a:pPr algn="just">
              <a:buFont typeface="Wingdings" pitchFamily="2" charset="2"/>
              <a:buChar char="ü"/>
            </a:pPr>
            <a:r>
              <a:rPr lang="ru-RU" sz="2000" dirty="0" smtClean="0"/>
              <a:t>          Если пожар обширен, а помещение заполняется дымом, самое важное - всем, сохраняя спокойствие, двигаться к пожарному выходу. Пропустите вперед детей, женщин и стариков. Приведите в чувство поддавшихся панике - кто-то придет в себя и от пощечины. Других нужно вести к выходу или же сдерживать от хаотичных передвижений</a:t>
            </a:r>
            <a:r>
              <a:rPr lang="ru-RU" dirty="0" smtClean="0"/>
              <a:t>. </a:t>
            </a:r>
            <a:endParaRPr lang="ru-RU" dirty="0"/>
          </a:p>
        </p:txBody>
      </p:sp>
      <p:pic>
        <p:nvPicPr>
          <p:cNvPr id="4" name="Рисунок 3" descr="rubezh_ipr-513-11r.jpg"/>
          <p:cNvPicPr>
            <a:picLocks noChangeAspect="1"/>
          </p:cNvPicPr>
          <p:nvPr/>
        </p:nvPicPr>
        <p:blipFill>
          <a:blip r:embed="rId2" cstate="print"/>
          <a:stretch>
            <a:fillRect/>
          </a:stretch>
        </p:blipFill>
        <p:spPr>
          <a:xfrm>
            <a:off x="7143768" y="2500306"/>
            <a:ext cx="1599199" cy="1700864"/>
          </a:xfrm>
          <a:prstGeom prst="rect">
            <a:avLst/>
          </a:prstGeom>
        </p:spPr>
      </p:pic>
      <p:pic>
        <p:nvPicPr>
          <p:cNvPr id="5" name="Рисунок 4" descr="4753_or.jpg"/>
          <p:cNvPicPr>
            <a:picLocks noChangeAspect="1"/>
          </p:cNvPicPr>
          <p:nvPr/>
        </p:nvPicPr>
        <p:blipFill>
          <a:blip r:embed="rId3"/>
          <a:stretch>
            <a:fillRect/>
          </a:stretch>
        </p:blipFill>
        <p:spPr>
          <a:xfrm>
            <a:off x="7072330" y="5072074"/>
            <a:ext cx="1845793" cy="14436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83</TotalTime>
  <Words>1088</Words>
  <Application>Microsoft Office PowerPoint</Application>
  <PresentationFormat>Экран (4:3)</PresentationFormat>
  <Paragraphs>38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Горизонт</vt:lpstr>
      <vt:lpstr>Правила поведения при пожаре в общественном месте. Алгоритм действий при пожаре в общественном месте </vt:lpstr>
      <vt:lpstr>   Внезапно вспыхнувший пожар - экстренная ситуация, в которой даже подготовленный человек может поддаться панике. Главных советов здесь два. Сохранять спокойствие и держать в голове четкий алгоритм действий при пожаре в общественном месте. </vt:lpstr>
      <vt:lpstr>Слайд 3</vt:lpstr>
      <vt:lpstr>Варианты дальнейшего спасения</vt:lpstr>
      <vt:lpstr>Слайд 5</vt:lpstr>
      <vt:lpstr>Борьба с паникой</vt:lpstr>
      <vt:lpstr>Чтобы не попасть в беду... </vt:lpstr>
      <vt:lpstr>Слайд 8</vt:lpstr>
      <vt:lpstr>Если случился пожар</vt:lpstr>
      <vt:lpstr>Слайд 10</vt:lpstr>
      <vt:lpstr>Слайд 11</vt:lpstr>
      <vt:lpstr>Пожар в транспорте</vt:lpstr>
      <vt:lpstr>Слайд 13</vt:lpstr>
      <vt:lpstr>Профилактика возникновения пожара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поведения при пожаре в общественном месте. Алгоритм действий при пожаре в общественном месте </dc:title>
  <dc:creator>Администратор</dc:creator>
  <cp:lastModifiedBy>Светлана</cp:lastModifiedBy>
  <cp:revision>10</cp:revision>
  <dcterms:created xsi:type="dcterms:W3CDTF">2018-04-12T16:19:01Z</dcterms:created>
  <dcterms:modified xsi:type="dcterms:W3CDTF">2018-05-28T17:18:59Z</dcterms:modified>
</cp:coreProperties>
</file>